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  <p:sldMasterId id="2147483674" r:id="rId2"/>
  </p:sldMasterIdLst>
  <p:notesMasterIdLst>
    <p:notesMasterId r:id="rId16"/>
  </p:notesMasterIdLst>
  <p:handoutMasterIdLst>
    <p:handoutMasterId r:id="rId17"/>
  </p:handoutMasterIdLst>
  <p:sldIdLst>
    <p:sldId id="256" r:id="rId3"/>
    <p:sldId id="271" r:id="rId4"/>
    <p:sldId id="272" r:id="rId5"/>
    <p:sldId id="273" r:id="rId6"/>
    <p:sldId id="274" r:id="rId7"/>
    <p:sldId id="275" r:id="rId8"/>
    <p:sldId id="276" r:id="rId9"/>
    <p:sldId id="277" r:id="rId10"/>
    <p:sldId id="279" r:id="rId11"/>
    <p:sldId id="282" r:id="rId12"/>
    <p:sldId id="281" r:id="rId13"/>
    <p:sldId id="278" r:id="rId14"/>
    <p:sldId id="280" r:id="rId1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/>
        <a:cs typeface="ヒラギノ角ゴ Pro W3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/>
        <a:cs typeface="ヒラギノ角ゴ Pro W3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/>
        <a:cs typeface="ヒラギノ角ゴ Pro W3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/>
        <a:cs typeface="ヒラギノ角ゴ Pro W3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/>
        <a:cs typeface="ヒラギノ角ゴ Pro W3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ヒラギノ角ゴ Pro W3"/>
        <a:cs typeface="ヒラギノ角ゴ Pro W3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ヒラギノ角ゴ Pro W3"/>
        <a:cs typeface="ヒラギノ角ゴ Pro W3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ヒラギノ角ゴ Pro W3"/>
        <a:cs typeface="ヒラギノ角ゴ Pro W3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ヒラギノ角ゴ Pro W3"/>
        <a:cs typeface="ヒラギノ角ゴ Pro W3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1" autoAdjust="0"/>
    <p:restoredTop sz="85053" autoAdjust="0"/>
  </p:normalViewPr>
  <p:slideViewPr>
    <p:cSldViewPr>
      <p:cViewPr varScale="1">
        <p:scale>
          <a:sx n="50" d="100"/>
          <a:sy n="50" d="100"/>
        </p:scale>
        <p:origin x="2028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01C1BA3-6E95-4C16-95E2-E520AB9B72F4}" type="datetimeFigureOut">
              <a:rPr lang="en-US"/>
              <a:pPr/>
              <a:t>8/14/2018</a:t>
            </a:fld>
            <a:endParaRPr lang="en-US"/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C824A00-C032-496D-8187-6705EB1BD1C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3790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9E335F-1347-4E74-8BF8-CF19C07CCFC1}" type="datetimeFigureOut">
              <a:rPr lang="en-US" smtClean="0"/>
              <a:t>8/14/2018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981B31-DCF1-48DE-9AFC-3CEC4F3085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772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981B31-DCF1-48DE-9AFC-3CEC4F3085C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3138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981B31-DCF1-48DE-9AFC-3CEC4F3085C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7993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981B31-DCF1-48DE-9AFC-3CEC4F3085C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4113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981B31-DCF1-48DE-9AFC-3CEC4F3085C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3346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981B31-DCF1-48DE-9AFC-3CEC4F3085C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0705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981B31-DCF1-48DE-9AFC-3CEC4F3085C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2835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981B31-DCF1-48DE-9AFC-3CEC4F3085C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2129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981B31-DCF1-48DE-9AFC-3CEC4F3085C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3658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981B31-DCF1-48DE-9AFC-3CEC4F3085C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8056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981B31-DCF1-48DE-9AFC-3CEC4F3085C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7388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981B31-DCF1-48DE-9AFC-3CEC4F3085C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0844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981B31-DCF1-48DE-9AFC-3CEC4F3085C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411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ebdings" pitchFamily="18" charset="2"/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F7B9CE-83DA-4209-9053-2959E96A7E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ut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AF7BC7-9710-4EDB-BC15-D7D8F32531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ut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D64DE6-3D8E-45B8-A410-3E9F531476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ut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362200"/>
            <a:ext cx="4038600" cy="3581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362200"/>
            <a:ext cx="4038600" cy="3581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DFA58F-D8B0-4370-BDBE-143496D313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ut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8EDD8D-DE61-4D12-9725-B9FCF8FF2C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ut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481E95-8769-401A-B1A2-C826121C5D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ut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045CE0-CF60-4473-9F48-6346D738FD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ut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384BA5-9DAE-4E0B-91B9-95E60BD019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ut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13F592-6614-4FC3-BFB3-D23077A9BE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ut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52E9D1-E95C-4508-94F0-DAAE598B2E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ut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6638"/>
            <a:ext cx="2057400" cy="49069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36638"/>
            <a:ext cx="6019800" cy="49069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38C7F4-3C29-45C5-8794-709074FD5B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ut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802870-7E19-47EC-A088-579DF64457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72F633-8025-4B78-B1A7-BEC8FD41DF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82606C-5C22-453D-B153-AFE3C914B2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C1F491-503D-402D-99AA-5AF4E813ED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7FAB2A-92D3-4626-B0C3-E0793E8602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BB594-07B7-44DA-B6C7-A8EAC4E5DC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6A2707-90D9-4E20-8549-B31843788D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035B1F-6B56-44EA-BC87-3D792B397C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8E626B-284D-4A8E-BAB7-1DA91A4259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EC5123-5B01-47D0-91CE-3BF13023B7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0C9007-99F5-4D55-942C-A8F3D7502D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036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362200"/>
            <a:ext cx="82296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29400" y="60960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ヒラギノ角ゴ Pro W3" charset="-128"/>
                <a:cs typeface="+mn-cs"/>
              </a:defRPr>
            </a:lvl1pPr>
          </a:lstStyle>
          <a:p>
            <a:pPr>
              <a:defRPr/>
            </a:pPr>
            <a:fld id="{E5E409D7-57D5-4DB2-B13B-B84A6A5C1F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85" r:id="rId2"/>
    <p:sldLayoutId id="2147483684" r:id="rId3"/>
    <p:sldLayoutId id="2147483683" r:id="rId4"/>
    <p:sldLayoutId id="2147483682" r:id="rId5"/>
    <p:sldLayoutId id="2147483681" r:id="rId6"/>
    <p:sldLayoutId id="2147483680" r:id="rId7"/>
    <p:sldLayoutId id="2147483679" r:id="rId8"/>
    <p:sldLayoutId id="2147483678" r:id="rId9"/>
    <p:sldLayoutId id="2147483677" r:id="rId10"/>
    <p:sldLayoutId id="2147483676" r:id="rId11"/>
  </p:sldLayoutIdLst>
  <p:transition>
    <p:cut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ヒラギノ角ゴ Pro W3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ヒラギノ角ゴ Pro W3" charset="-128"/>
          <a:cs typeface="ヒラギノ角ゴ Pro W3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ヒラギノ角ゴ Pro W3" charset="-128"/>
          <a:cs typeface="ヒラギノ角ゴ Pro W3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ヒラギノ角ゴ Pro W3" charset="-128"/>
          <a:cs typeface="ヒラギノ角ゴ Pro W3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ヒラギノ角ゴ Pro W3" charset="-128"/>
          <a:cs typeface="ヒラギノ角ゴ Pro W3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ヒラギノ角ゴ Pro W3" charset="-128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ヒラギノ角ゴ Pro W3" charset="-128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ヒラギノ角ゴ Pro W3" charset="-128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ヒラギノ角ゴ Pro W3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ebdings" pitchFamily="18" charset="2"/>
        <a:buChar char="4"/>
        <a:defRPr sz="3200">
          <a:solidFill>
            <a:schemeClr val="tx1"/>
          </a:solidFill>
          <a:latin typeface="+mn-lt"/>
          <a:ea typeface="+mn-ea"/>
          <a:cs typeface="ヒラギノ角ゴ Pro W3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ea typeface="+mn-ea"/>
          <a:cs typeface="ヒラギノ角ゴ Pro W3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latin typeface="+mn-lt"/>
          <a:ea typeface="+mn-ea"/>
          <a:cs typeface="ヒラギノ角ゴ Pro W3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ヒラギノ角ゴ Pro W3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ヒラギノ角ゴ Pro W3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0198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ea typeface="ヒラギノ角ゴ Pro W3" charset="-128"/>
                <a:cs typeface="+mn-cs"/>
              </a:defRPr>
            </a:lvl1pPr>
          </a:lstStyle>
          <a:p>
            <a:pPr>
              <a:defRPr/>
            </a:pPr>
            <a:fld id="{F18C77C2-8CA1-460C-B1FF-271786FA6A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5" r:id="rId2"/>
    <p:sldLayoutId id="2147483694" r:id="rId3"/>
    <p:sldLayoutId id="2147483693" r:id="rId4"/>
    <p:sldLayoutId id="2147483692" r:id="rId5"/>
    <p:sldLayoutId id="2147483691" r:id="rId6"/>
    <p:sldLayoutId id="2147483690" r:id="rId7"/>
    <p:sldLayoutId id="2147483689" r:id="rId8"/>
    <p:sldLayoutId id="2147483688" r:id="rId9"/>
    <p:sldLayoutId id="2147483687" r:id="rId10"/>
    <p:sldLayoutId id="214748368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toastmasters.org/~/media/C74952D666414797BE9B165B739B7CF9.ashx" TargetMode="Externa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d4tm.org/index.php/pathways/paths-and-projects.html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frederick.toastmastersclubs.org/Pathways_Program.html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Toastmasters Educational Program</a:t>
            </a:r>
          </a:p>
        </p:txBody>
      </p:sp>
      <p:sp>
        <p:nvSpPr>
          <p:cNvPr id="2560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733800"/>
            <a:ext cx="6400800" cy="1752600"/>
          </a:xfrm>
        </p:spPr>
        <p:txBody>
          <a:bodyPr/>
          <a:lstStyle/>
          <a:p>
            <a:r>
              <a:rPr lang="en-US" dirty="0"/>
              <a:t>The Successful Club Series</a:t>
            </a:r>
          </a:p>
          <a:p>
            <a:r>
              <a:rPr lang="en-US" sz="2400" dirty="0"/>
              <a:t>CD 300A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7210491-53D8-40C6-A627-82C6B9C0D3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" y="0"/>
            <a:ext cx="9136380" cy="6858000"/>
          </a:xfrm>
          <a:prstGeom prst="rect">
            <a:avLst/>
          </a:prstGeom>
        </p:spPr>
      </p:pic>
    </p:spTree>
  </p:cSld>
  <p:clrMapOvr>
    <a:masterClrMapping/>
  </p:clrMapOvr>
  <p:transition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3581400"/>
          </a:xfrm>
        </p:spPr>
        <p:txBody>
          <a:bodyPr/>
          <a:lstStyle/>
          <a:p>
            <a:r>
              <a:rPr lang="en-US" sz="2800" dirty="0"/>
              <a:t>Successful Club Series</a:t>
            </a:r>
          </a:p>
          <a:p>
            <a:pPr lvl="1"/>
            <a:r>
              <a:rPr lang="en-US" sz="2400" dirty="0"/>
              <a:t>10-15 minute educational speeches</a:t>
            </a:r>
          </a:p>
          <a:p>
            <a:pPr lvl="1"/>
            <a:r>
              <a:rPr lang="en-US" sz="2400" dirty="0"/>
              <a:t>Focused on improving club meetings</a:t>
            </a:r>
          </a:p>
          <a:p>
            <a:pPr lvl="1"/>
            <a:r>
              <a:rPr lang="en-US" sz="2400" dirty="0"/>
              <a:t>Based on Standard script with PowerPoint</a:t>
            </a:r>
          </a:p>
          <a:p>
            <a:pPr lvl="1"/>
            <a:r>
              <a:rPr lang="en-US" sz="2400" dirty="0"/>
              <a:t>Fulfills requirements of ACS and ALB awards </a:t>
            </a:r>
          </a:p>
          <a:p>
            <a:r>
              <a:rPr lang="en-US" sz="2800" dirty="0"/>
              <a:t>TM Program (#300)</a:t>
            </a:r>
          </a:p>
          <a:p>
            <a:pPr lvl="1"/>
            <a:r>
              <a:rPr lang="en-US" sz="2400" dirty="0"/>
              <a:t>Describes the TM program</a:t>
            </a:r>
          </a:p>
          <a:p>
            <a:pPr lvl="1"/>
            <a:r>
              <a:rPr lang="en-US" sz="2400" dirty="0"/>
              <a:t>Proven curriculum that </a:t>
            </a:r>
          </a:p>
          <a:p>
            <a:pPr lvl="2"/>
            <a:r>
              <a:rPr lang="en-US" sz="2000" dirty="0"/>
              <a:t>Develops communication &amp; leadership skills</a:t>
            </a:r>
          </a:p>
          <a:p>
            <a:pPr lvl="2"/>
            <a:r>
              <a:rPr lang="en-US" sz="2000" dirty="0"/>
              <a:t>Provides rewards  &amp; recognition for achievements</a:t>
            </a:r>
          </a:p>
          <a:p>
            <a:pPr lvl="1"/>
            <a:r>
              <a:rPr lang="en-US" sz="2400" dirty="0"/>
              <a:t>Carefully crafted programs designed to</a:t>
            </a:r>
          </a:p>
          <a:p>
            <a:pPr lvl="2"/>
            <a:r>
              <a:rPr lang="en-US" sz="2000" dirty="0"/>
              <a:t>Teach, practice and provide feedback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76200" y="0"/>
            <a:ext cx="8229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+mj-lt"/>
                <a:ea typeface="+mj-ea"/>
                <a:cs typeface="ヒラギノ角ゴ Pro W3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</a:defRPr>
            </a:lvl9pPr>
          </a:lstStyle>
          <a:p>
            <a:r>
              <a:rPr lang="en-US" kern="0" dirty="0">
                <a:solidFill>
                  <a:schemeClr val="bg1"/>
                </a:solidFill>
              </a:rPr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314975905"/>
      </p:ext>
    </p:extLst>
  </p:cSld>
  <p:clrMapOvr>
    <a:masterClrMapping/>
  </p:clrMapOvr>
  <p:transition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 bwMode="auto">
          <a:xfrm>
            <a:off x="76200" y="0"/>
            <a:ext cx="8229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+mj-lt"/>
                <a:ea typeface="+mj-ea"/>
                <a:cs typeface="ヒラギノ角ゴ Pro W3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</a:defRPr>
            </a:lvl9pPr>
          </a:lstStyle>
          <a:p>
            <a:r>
              <a:rPr lang="en-US" sz="3200" kern="0" dirty="0">
                <a:solidFill>
                  <a:schemeClr val="bg1"/>
                </a:solidFill>
              </a:rPr>
              <a:t>Toastmasters Educational Program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0496A51-851F-40B5-9A39-128875452B6C}"/>
              </a:ext>
            </a:extLst>
          </p:cNvPr>
          <p:cNvSpPr/>
          <p:nvPr/>
        </p:nvSpPr>
        <p:spPr>
          <a:xfrm>
            <a:off x="1257300" y="3889546"/>
            <a:ext cx="5613696" cy="1139654"/>
          </a:xfrm>
          <a:prstGeom prst="rect">
            <a:avLst/>
          </a:prstGeom>
          <a:solidFill>
            <a:srgbClr val="005B8E"/>
          </a:solidFill>
          <a:ln w="25400" cap="flat" cmpd="sng" algn="ctr">
            <a:solidFill>
              <a:srgbClr val="772432">
                <a:shade val="50000"/>
              </a:srgbClr>
            </a:solidFill>
            <a:prstDash val="solid"/>
          </a:ln>
          <a:effectLst/>
        </p:spPr>
        <p:txBody>
          <a:bodyPr rtlCol="0"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600" kern="0" dirty="0">
                <a:solidFill>
                  <a:srgbClr val="FFFFFF"/>
                </a:solidFill>
                <a:latin typeface="Arial"/>
                <a:ea typeface="+mn-ea"/>
                <a:cs typeface="+mn-cs"/>
              </a:rPr>
              <a:t>Chosen Path 2 (e.g., Team Collaboration)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1E79B45-F9B6-43F3-AB9C-537863FE6D43}"/>
              </a:ext>
            </a:extLst>
          </p:cNvPr>
          <p:cNvSpPr txBox="1">
            <a:spLocks/>
          </p:cNvSpPr>
          <p:nvPr/>
        </p:nvSpPr>
        <p:spPr bwMode="auto">
          <a:xfrm>
            <a:off x="5029200" y="5277678"/>
            <a:ext cx="3124200" cy="104692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ebdings" pitchFamily="18" charset="2"/>
              <a:buChar char="4"/>
              <a:defRPr sz="3200">
                <a:solidFill>
                  <a:schemeClr val="tx1"/>
                </a:solidFill>
                <a:latin typeface="+mn-lt"/>
                <a:ea typeface="+mn-ea"/>
                <a:cs typeface="ヒラギノ角ゴ Pro W3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+mn-lt"/>
                <a:ea typeface="+mn-ea"/>
                <a:cs typeface="ヒラギノ角ゴ Pro W3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ヒラギノ角ゴ Pro W3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  <a:cs typeface="ヒラギノ角ゴ Pro W3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ヒラギノ角ゴ Pro W3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772432"/>
              </a:buClr>
              <a:buSzTx/>
              <a:buFont typeface="Webdings" pitchFamily="18" charset="2"/>
              <a:buChar char="4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</a:rPr>
              <a:t>59 Projects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772432"/>
              </a:buClr>
              <a:buSzTx/>
              <a:buFont typeface="Webdings" pitchFamily="18" charset="2"/>
              <a:buChar char="4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</a:rPr>
              <a:t>27-30 Speeches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772432"/>
              </a:buClr>
              <a:buSzTx/>
              <a:buFont typeface="Webdings" pitchFamily="18" charset="2"/>
              <a:buChar char="4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</a:rPr>
              <a:t>1 Capstone project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772432"/>
              </a:buClr>
              <a:buSzTx/>
              <a:buFont typeface="Webdings" pitchFamily="18" charset="2"/>
              <a:buChar char="4"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21FC863-D30D-4205-A704-62BE0A2374C6}"/>
              </a:ext>
            </a:extLst>
          </p:cNvPr>
          <p:cNvSpPr txBox="1">
            <a:spLocks/>
          </p:cNvSpPr>
          <p:nvPr/>
        </p:nvSpPr>
        <p:spPr bwMode="auto">
          <a:xfrm>
            <a:off x="1143000" y="5541993"/>
            <a:ext cx="3260546" cy="5159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ebdings" pitchFamily="18" charset="2"/>
              <a:buChar char="4"/>
              <a:defRPr sz="3200">
                <a:solidFill>
                  <a:schemeClr val="tx1"/>
                </a:solidFill>
                <a:latin typeface="+mn-lt"/>
                <a:ea typeface="+mn-ea"/>
                <a:cs typeface="ヒラギノ角ゴ Pro W3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+mn-lt"/>
                <a:ea typeface="+mn-ea"/>
                <a:cs typeface="ヒラギノ角ゴ Pro W3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ヒラギノ角ゴ Pro W3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  <a:cs typeface="ヒラギノ角ゴ Pro W3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ヒラギノ角ゴ Pro W3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772432"/>
              </a:buClr>
              <a:buSzTx/>
              <a:buFont typeface="Webdings" pitchFamily="18" charset="2"/>
              <a:buChar char="4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</a:rPr>
              <a:t>2 of 10 Paths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772432"/>
              </a:buClr>
              <a:buSzTx/>
              <a:buFont typeface="Webdings" pitchFamily="18" charset="2"/>
              <a:buChar char="4"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</a:endParaRP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9FD150B4-325A-4DFF-BD57-5264E1D203FA}"/>
              </a:ext>
            </a:extLst>
          </p:cNvPr>
          <p:cNvSpPr/>
          <p:nvPr/>
        </p:nvSpPr>
        <p:spPr>
          <a:xfrm>
            <a:off x="3657600" y="5521771"/>
            <a:ext cx="1159133" cy="480536"/>
          </a:xfrm>
          <a:prstGeom prst="rightArrow">
            <a:avLst/>
          </a:prstGeom>
          <a:solidFill>
            <a:srgbClr val="772432"/>
          </a:solidFill>
          <a:ln w="25400" cap="flat" cmpd="sng" algn="ctr">
            <a:solidFill>
              <a:srgbClr val="772432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kern="0">
              <a:solidFill>
                <a:srgbClr val="FFFFFF"/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ABAE41E6-A3D0-462A-94EC-2C4D9EFDD8A7}"/>
              </a:ext>
            </a:extLst>
          </p:cNvPr>
          <p:cNvSpPr/>
          <p:nvPr/>
        </p:nvSpPr>
        <p:spPr>
          <a:xfrm>
            <a:off x="7521457" y="2921375"/>
            <a:ext cx="1568686" cy="631002"/>
          </a:xfrm>
          <a:prstGeom prst="roundRect">
            <a:avLst/>
          </a:prstGeom>
          <a:solidFill>
            <a:srgbClr val="772432"/>
          </a:solidFill>
          <a:ln w="25400" cap="flat" cmpd="sng" algn="ctr">
            <a:solidFill>
              <a:srgbClr val="772432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600" kern="0" dirty="0">
                <a:solidFill>
                  <a:srgbClr val="FFFFFF"/>
                </a:solidFill>
                <a:latin typeface="Arial"/>
                <a:ea typeface="+mn-ea"/>
                <a:cs typeface="+mn-cs"/>
              </a:rPr>
              <a:t>Distinguished Toastmaster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FC9F586-F486-4FB9-829F-E9B3F1DE9C5B}"/>
              </a:ext>
            </a:extLst>
          </p:cNvPr>
          <p:cNvSpPr/>
          <p:nvPr/>
        </p:nvSpPr>
        <p:spPr>
          <a:xfrm>
            <a:off x="1415648" y="4032122"/>
            <a:ext cx="1018797" cy="650194"/>
          </a:xfrm>
          <a:prstGeom prst="rect">
            <a:avLst/>
          </a:prstGeom>
          <a:solidFill>
            <a:srgbClr val="F5DCAF"/>
          </a:solidFill>
          <a:ln w="25400" cap="flat" cmpd="sng" algn="ctr">
            <a:solidFill>
              <a:srgbClr val="772432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400" b="1" kern="0" dirty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+mn-ea"/>
                <a:cs typeface="+mn-cs"/>
              </a:rPr>
              <a:t>Level 1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000" kern="0" dirty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+mn-ea"/>
                <a:cs typeface="+mn-cs"/>
              </a:rPr>
              <a:t>Mastering Fundamentals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6CD593-5AE3-4AFE-8684-6A0C82E967A1}"/>
              </a:ext>
            </a:extLst>
          </p:cNvPr>
          <p:cNvSpPr/>
          <p:nvPr/>
        </p:nvSpPr>
        <p:spPr>
          <a:xfrm>
            <a:off x="2496619" y="4032122"/>
            <a:ext cx="1018797" cy="650194"/>
          </a:xfrm>
          <a:prstGeom prst="rect">
            <a:avLst/>
          </a:prstGeom>
          <a:solidFill>
            <a:srgbClr val="F5DCAF"/>
          </a:solidFill>
          <a:ln w="25400" cap="flat" cmpd="sng" algn="ctr">
            <a:solidFill>
              <a:srgbClr val="772432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400" b="1" kern="0" dirty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+mn-ea"/>
                <a:cs typeface="+mn-cs"/>
              </a:rPr>
              <a:t>Level 2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000" kern="0" dirty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+mn-ea"/>
                <a:cs typeface="+mn-cs"/>
              </a:rPr>
              <a:t>Learning Your Style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C14BC92-31E4-4536-935E-78EC4E075AB6}"/>
              </a:ext>
            </a:extLst>
          </p:cNvPr>
          <p:cNvSpPr/>
          <p:nvPr/>
        </p:nvSpPr>
        <p:spPr>
          <a:xfrm>
            <a:off x="3566956" y="4032122"/>
            <a:ext cx="1018797" cy="650194"/>
          </a:xfrm>
          <a:prstGeom prst="rect">
            <a:avLst/>
          </a:prstGeom>
          <a:solidFill>
            <a:srgbClr val="F5DCAF"/>
          </a:solidFill>
          <a:ln w="25400" cap="flat" cmpd="sng" algn="ctr">
            <a:solidFill>
              <a:srgbClr val="772432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400" b="1" kern="0" dirty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+mn-ea"/>
                <a:cs typeface="+mn-cs"/>
              </a:rPr>
              <a:t>Level 3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000" kern="0" dirty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+mn-ea"/>
                <a:cs typeface="+mn-cs"/>
              </a:rPr>
              <a:t>Increasing Knowledge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1E68B23-A309-4495-AC16-069908EA07C1}"/>
              </a:ext>
            </a:extLst>
          </p:cNvPr>
          <p:cNvSpPr/>
          <p:nvPr/>
        </p:nvSpPr>
        <p:spPr>
          <a:xfrm>
            <a:off x="4635967" y="4032122"/>
            <a:ext cx="1018797" cy="650194"/>
          </a:xfrm>
          <a:prstGeom prst="rect">
            <a:avLst/>
          </a:prstGeom>
          <a:solidFill>
            <a:srgbClr val="F5DCAF"/>
          </a:solidFill>
          <a:ln w="25400" cap="flat" cmpd="sng" algn="ctr">
            <a:solidFill>
              <a:srgbClr val="772432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400" b="1" kern="0" dirty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+mn-ea"/>
                <a:cs typeface="+mn-cs"/>
              </a:rPr>
              <a:t>Level 4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000" kern="0" dirty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+mn-ea"/>
                <a:cs typeface="+mn-cs"/>
              </a:rPr>
              <a:t>Building</a:t>
            </a:r>
            <a:br>
              <a:rPr lang="en-US" sz="1000" kern="0" dirty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+mn-ea"/>
                <a:cs typeface="+mn-cs"/>
              </a:rPr>
            </a:br>
            <a:r>
              <a:rPr lang="en-US" sz="1000" kern="0" dirty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+mn-ea"/>
                <a:cs typeface="+mn-cs"/>
              </a:rPr>
              <a:t>Skills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B9380BA-D0D6-4953-ACA9-529CDEABB888}"/>
              </a:ext>
            </a:extLst>
          </p:cNvPr>
          <p:cNvSpPr/>
          <p:nvPr/>
        </p:nvSpPr>
        <p:spPr>
          <a:xfrm>
            <a:off x="5699503" y="4032122"/>
            <a:ext cx="1018797" cy="650194"/>
          </a:xfrm>
          <a:prstGeom prst="rect">
            <a:avLst/>
          </a:prstGeom>
          <a:solidFill>
            <a:srgbClr val="F5DCAF"/>
          </a:solidFill>
          <a:ln w="25400" cap="flat" cmpd="sng" algn="ctr">
            <a:solidFill>
              <a:srgbClr val="772432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400" b="1" kern="0" dirty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+mn-ea"/>
                <a:cs typeface="+mn-cs"/>
              </a:rPr>
              <a:t>Level 5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000" kern="0" dirty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+mn-ea"/>
                <a:cs typeface="+mn-cs"/>
              </a:rPr>
              <a:t>Demonstrating Expertise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446B702-260F-4DBF-98A3-FE48D45910E6}"/>
              </a:ext>
            </a:extLst>
          </p:cNvPr>
          <p:cNvSpPr/>
          <p:nvPr/>
        </p:nvSpPr>
        <p:spPr>
          <a:xfrm>
            <a:off x="1257300" y="2666150"/>
            <a:ext cx="5613696" cy="1139654"/>
          </a:xfrm>
          <a:prstGeom prst="rect">
            <a:avLst/>
          </a:prstGeom>
          <a:solidFill>
            <a:srgbClr val="005B8E"/>
          </a:solidFill>
          <a:ln w="25400" cap="flat" cmpd="sng" algn="ctr">
            <a:solidFill>
              <a:srgbClr val="772432">
                <a:shade val="50000"/>
              </a:srgbClr>
            </a:solidFill>
            <a:prstDash val="solid"/>
          </a:ln>
          <a:effectLst/>
        </p:spPr>
        <p:txBody>
          <a:bodyPr rtlCol="0"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600" kern="0" dirty="0">
                <a:solidFill>
                  <a:srgbClr val="FFFFFF"/>
                </a:solidFill>
                <a:latin typeface="Arial"/>
                <a:ea typeface="+mn-ea"/>
                <a:cs typeface="+mn-cs"/>
              </a:rPr>
              <a:t>Chosen Path 1 (e.g., Presentation Mastery)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4CD67E7-719F-4375-B537-BA5FB4B00F48}"/>
              </a:ext>
            </a:extLst>
          </p:cNvPr>
          <p:cNvSpPr/>
          <p:nvPr/>
        </p:nvSpPr>
        <p:spPr>
          <a:xfrm>
            <a:off x="1415648" y="2796026"/>
            <a:ext cx="1018797" cy="650194"/>
          </a:xfrm>
          <a:prstGeom prst="rect">
            <a:avLst/>
          </a:prstGeom>
          <a:solidFill>
            <a:srgbClr val="F5DCAF"/>
          </a:solidFill>
          <a:ln w="25400" cap="flat" cmpd="sng" algn="ctr">
            <a:solidFill>
              <a:srgbClr val="772432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400" b="1" kern="0" dirty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+mn-ea"/>
                <a:cs typeface="+mn-cs"/>
              </a:rPr>
              <a:t>Level 1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000" kern="0" dirty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+mn-ea"/>
                <a:cs typeface="+mn-cs"/>
              </a:rPr>
              <a:t>Mastering Fundamentals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5005359-F780-4DC3-9049-F6FB393D22DD}"/>
              </a:ext>
            </a:extLst>
          </p:cNvPr>
          <p:cNvSpPr/>
          <p:nvPr/>
        </p:nvSpPr>
        <p:spPr>
          <a:xfrm>
            <a:off x="2496619" y="2796026"/>
            <a:ext cx="1018797" cy="650194"/>
          </a:xfrm>
          <a:prstGeom prst="rect">
            <a:avLst/>
          </a:prstGeom>
          <a:solidFill>
            <a:srgbClr val="F5DCAF"/>
          </a:solidFill>
          <a:ln w="25400" cap="flat" cmpd="sng" algn="ctr">
            <a:solidFill>
              <a:srgbClr val="772432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400" b="1" kern="0" dirty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+mn-ea"/>
                <a:cs typeface="+mn-cs"/>
              </a:rPr>
              <a:t>Level 2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000" kern="0" dirty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+mn-ea"/>
                <a:cs typeface="+mn-cs"/>
              </a:rPr>
              <a:t>Learning Your Style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C64F3AD-44A5-44AF-9F88-367286C24FB0}"/>
              </a:ext>
            </a:extLst>
          </p:cNvPr>
          <p:cNvSpPr/>
          <p:nvPr/>
        </p:nvSpPr>
        <p:spPr>
          <a:xfrm>
            <a:off x="3566956" y="2796026"/>
            <a:ext cx="1018797" cy="650194"/>
          </a:xfrm>
          <a:prstGeom prst="rect">
            <a:avLst/>
          </a:prstGeom>
          <a:solidFill>
            <a:srgbClr val="F5DCAF"/>
          </a:solidFill>
          <a:ln w="25400" cap="flat" cmpd="sng" algn="ctr">
            <a:solidFill>
              <a:srgbClr val="772432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400" b="1" kern="0" dirty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+mn-ea"/>
                <a:cs typeface="+mn-cs"/>
              </a:rPr>
              <a:t>Level 3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000" kern="0" dirty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+mn-ea"/>
                <a:cs typeface="+mn-cs"/>
              </a:rPr>
              <a:t>Increasing Knowledge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D819808-CF55-497B-ACFB-517F583E6DBD}"/>
              </a:ext>
            </a:extLst>
          </p:cNvPr>
          <p:cNvSpPr/>
          <p:nvPr/>
        </p:nvSpPr>
        <p:spPr>
          <a:xfrm>
            <a:off x="4635967" y="2796026"/>
            <a:ext cx="1018797" cy="650194"/>
          </a:xfrm>
          <a:prstGeom prst="rect">
            <a:avLst/>
          </a:prstGeom>
          <a:solidFill>
            <a:srgbClr val="F5DCAF"/>
          </a:solidFill>
          <a:ln w="25400" cap="flat" cmpd="sng" algn="ctr">
            <a:solidFill>
              <a:srgbClr val="772432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400" b="1" kern="0" dirty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+mn-ea"/>
                <a:cs typeface="+mn-cs"/>
              </a:rPr>
              <a:t>Level 4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000" kern="0" dirty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+mn-ea"/>
                <a:cs typeface="+mn-cs"/>
              </a:rPr>
              <a:t>Building</a:t>
            </a:r>
            <a:br>
              <a:rPr lang="en-US" sz="1000" kern="0" dirty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+mn-ea"/>
                <a:cs typeface="+mn-cs"/>
              </a:rPr>
            </a:br>
            <a:r>
              <a:rPr lang="en-US" sz="1000" kern="0" dirty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+mn-ea"/>
                <a:cs typeface="+mn-cs"/>
              </a:rPr>
              <a:t>Skills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9E72BC4-A2CB-4A67-9F72-48BD11200CAF}"/>
              </a:ext>
            </a:extLst>
          </p:cNvPr>
          <p:cNvSpPr/>
          <p:nvPr/>
        </p:nvSpPr>
        <p:spPr>
          <a:xfrm>
            <a:off x="5699503" y="2796026"/>
            <a:ext cx="1018797" cy="650194"/>
          </a:xfrm>
          <a:prstGeom prst="rect">
            <a:avLst/>
          </a:prstGeom>
          <a:solidFill>
            <a:srgbClr val="F5DCAF"/>
          </a:solidFill>
          <a:ln w="25400" cap="flat" cmpd="sng" algn="ctr">
            <a:solidFill>
              <a:srgbClr val="772432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400" b="1" kern="0" dirty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+mn-ea"/>
                <a:cs typeface="+mn-cs"/>
              </a:rPr>
              <a:t>Level 5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000" kern="0" dirty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+mn-ea"/>
                <a:cs typeface="+mn-cs"/>
              </a:rPr>
              <a:t>Demonstrating Expertise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467A78A-C507-41D8-ADE6-407E1458CA95}"/>
              </a:ext>
            </a:extLst>
          </p:cNvPr>
          <p:cNvSpPr/>
          <p:nvPr/>
        </p:nvSpPr>
        <p:spPr>
          <a:xfrm>
            <a:off x="1257300" y="2149349"/>
            <a:ext cx="5613696" cy="440601"/>
          </a:xfrm>
          <a:prstGeom prst="rect">
            <a:avLst/>
          </a:prstGeom>
          <a:solidFill>
            <a:srgbClr val="772432">
              <a:lumMod val="60000"/>
              <a:lumOff val="40000"/>
            </a:srgbClr>
          </a:solidFill>
          <a:ln w="25400" cap="flat" cmpd="sng" algn="ctr">
            <a:solidFill>
              <a:srgbClr val="772432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600" kern="0" dirty="0">
                <a:solidFill>
                  <a:srgbClr val="FFFFFF"/>
                </a:solidFill>
                <a:latin typeface="Arial"/>
                <a:ea typeface="+mn-ea"/>
                <a:cs typeface="+mn-cs"/>
              </a:rPr>
              <a:t>Club Sponsor or </a:t>
            </a:r>
            <a:r>
              <a:rPr lang="en-US" sz="1600" kern="0" dirty="0" err="1">
                <a:solidFill>
                  <a:srgbClr val="FFFFFF"/>
                </a:solidFill>
                <a:latin typeface="Arial"/>
                <a:ea typeface="+mn-ea"/>
                <a:cs typeface="+mn-cs"/>
              </a:rPr>
              <a:t>Speechcraft</a:t>
            </a:r>
            <a:r>
              <a:rPr lang="en-US" sz="1600" kern="0" dirty="0">
                <a:solidFill>
                  <a:srgbClr val="FFFFFF"/>
                </a:solidFill>
                <a:latin typeface="Arial"/>
                <a:ea typeface="+mn-ea"/>
                <a:cs typeface="+mn-cs"/>
              </a:rPr>
              <a:t> or Youth Leadership Program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BC737E9-F4A6-4A1E-ADF4-F9DEB1220820}"/>
              </a:ext>
            </a:extLst>
          </p:cNvPr>
          <p:cNvSpPr/>
          <p:nvPr/>
        </p:nvSpPr>
        <p:spPr>
          <a:xfrm>
            <a:off x="1257300" y="1638762"/>
            <a:ext cx="5613696" cy="440601"/>
          </a:xfrm>
          <a:prstGeom prst="rect">
            <a:avLst/>
          </a:prstGeom>
          <a:solidFill>
            <a:srgbClr val="772432">
              <a:lumMod val="40000"/>
              <a:lumOff val="60000"/>
            </a:srgbClr>
          </a:solidFill>
          <a:ln w="25400" cap="flat" cmpd="sng" algn="ctr">
            <a:solidFill>
              <a:srgbClr val="772432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600" kern="0" dirty="0">
                <a:solidFill>
                  <a:srgbClr val="FFFFFF"/>
                </a:solidFill>
                <a:latin typeface="Arial"/>
                <a:ea typeface="+mn-ea"/>
                <a:cs typeface="+mn-cs"/>
              </a:rPr>
              <a:t>Club Mentor or Coach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C9F47B1-E936-4EF9-AE53-5185CE18E675}"/>
              </a:ext>
            </a:extLst>
          </p:cNvPr>
          <p:cNvSpPr/>
          <p:nvPr/>
        </p:nvSpPr>
        <p:spPr>
          <a:xfrm>
            <a:off x="1257300" y="1129450"/>
            <a:ext cx="2770632" cy="440601"/>
          </a:xfrm>
          <a:prstGeom prst="rect">
            <a:avLst/>
          </a:prstGeom>
          <a:solidFill>
            <a:srgbClr val="004165">
              <a:lumMod val="75000"/>
              <a:lumOff val="25000"/>
            </a:srgbClr>
          </a:solidFill>
          <a:ln w="25400" cap="flat" cmpd="sng" algn="ctr">
            <a:solidFill>
              <a:srgbClr val="772432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600" kern="0" dirty="0">
                <a:solidFill>
                  <a:srgbClr val="FFFFFF"/>
                </a:solidFill>
                <a:latin typeface="Arial"/>
                <a:ea typeface="+mn-ea"/>
                <a:cs typeface="+mn-cs"/>
              </a:rPr>
              <a:t>Club Officer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2CD080C-40A4-47E4-9C6E-801B4214201D}"/>
              </a:ext>
            </a:extLst>
          </p:cNvPr>
          <p:cNvSpPr/>
          <p:nvPr/>
        </p:nvSpPr>
        <p:spPr>
          <a:xfrm>
            <a:off x="4102100" y="1129450"/>
            <a:ext cx="2770632" cy="440601"/>
          </a:xfrm>
          <a:prstGeom prst="rect">
            <a:avLst/>
          </a:prstGeom>
          <a:solidFill>
            <a:srgbClr val="004165">
              <a:lumMod val="75000"/>
              <a:lumOff val="25000"/>
            </a:srgbClr>
          </a:solidFill>
          <a:ln w="25400" cap="flat" cmpd="sng" algn="ctr">
            <a:solidFill>
              <a:srgbClr val="772432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600" kern="0" dirty="0">
                <a:solidFill>
                  <a:srgbClr val="FFFFFF"/>
                </a:solidFill>
                <a:latin typeface="Arial"/>
                <a:ea typeface="+mn-ea"/>
                <a:cs typeface="+mn-cs"/>
              </a:rPr>
              <a:t>District Officer</a:t>
            </a:r>
          </a:p>
        </p:txBody>
      </p:sp>
      <p:sp>
        <p:nvSpPr>
          <p:cNvPr id="26" name="Arrow: Pentagon 25">
            <a:extLst>
              <a:ext uri="{FF2B5EF4-FFF2-40B4-BE49-F238E27FC236}">
                <a16:creationId xmlns:a16="http://schemas.microsoft.com/office/drawing/2014/main" id="{7501EFD4-3F8E-4875-A7D9-D4443B914EE8}"/>
              </a:ext>
            </a:extLst>
          </p:cNvPr>
          <p:cNvSpPr/>
          <p:nvPr/>
        </p:nvSpPr>
        <p:spPr>
          <a:xfrm>
            <a:off x="56618" y="2921375"/>
            <a:ext cx="1162582" cy="631002"/>
          </a:xfrm>
          <a:prstGeom prst="homePlate">
            <a:avLst/>
          </a:prstGeom>
          <a:solidFill>
            <a:srgbClr val="772432"/>
          </a:solidFill>
          <a:ln w="25400" cap="flat" cmpd="sng" algn="ctr">
            <a:solidFill>
              <a:srgbClr val="772432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600" kern="0" dirty="0">
                <a:solidFill>
                  <a:srgbClr val="FFFFFF"/>
                </a:solidFill>
                <a:latin typeface="Arial"/>
                <a:ea typeface="+mn-ea"/>
                <a:cs typeface="+mn-cs"/>
              </a:rPr>
              <a:t>New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600" kern="0" dirty="0">
                <a:solidFill>
                  <a:srgbClr val="FFFFFF"/>
                </a:solidFill>
                <a:latin typeface="Arial"/>
                <a:ea typeface="+mn-ea"/>
                <a:cs typeface="+mn-cs"/>
              </a:rPr>
              <a:t>Member</a:t>
            </a:r>
          </a:p>
        </p:txBody>
      </p:sp>
      <p:sp>
        <p:nvSpPr>
          <p:cNvPr id="27" name="Trapezoid 26">
            <a:extLst>
              <a:ext uri="{FF2B5EF4-FFF2-40B4-BE49-F238E27FC236}">
                <a16:creationId xmlns:a16="http://schemas.microsoft.com/office/drawing/2014/main" id="{056ED611-F34C-4A18-BDC9-D9B4AC8D3E2A}"/>
              </a:ext>
            </a:extLst>
          </p:cNvPr>
          <p:cNvSpPr/>
          <p:nvPr/>
        </p:nvSpPr>
        <p:spPr>
          <a:xfrm rot="5400000">
            <a:off x="5263725" y="2812625"/>
            <a:ext cx="3899750" cy="533400"/>
          </a:xfrm>
          <a:prstGeom prst="trapezoid">
            <a:avLst/>
          </a:prstGeom>
          <a:solidFill>
            <a:srgbClr val="772432">
              <a:lumMod val="60000"/>
              <a:lumOff val="40000"/>
            </a:srgbClr>
          </a:solidFill>
          <a:ln w="25400" cap="flat" cmpd="sng" algn="ctr">
            <a:solidFill>
              <a:srgbClr val="772432">
                <a:shade val="50000"/>
              </a:srgbClr>
            </a:solidFill>
            <a:prstDash val="solid"/>
          </a:ln>
          <a:effectLst/>
        </p:spPr>
        <p:txBody>
          <a:bodyPr vert="horz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600" kern="0" dirty="0">
                <a:solidFill>
                  <a:srgbClr val="FFFFFF"/>
                </a:solidFill>
                <a:latin typeface="Arial"/>
                <a:ea typeface="+mn-ea"/>
                <a:cs typeface="+mn-cs"/>
              </a:rPr>
              <a:t>Capstone Project</a:t>
            </a:r>
          </a:p>
        </p:txBody>
      </p:sp>
    </p:spTree>
    <p:extLst>
      <p:ext uri="{BB962C8B-B14F-4D97-AF65-F5344CB8AC3E}">
        <p14:creationId xmlns:p14="http://schemas.microsoft.com/office/powerpoint/2010/main" val="686899745"/>
      </p:ext>
    </p:extLst>
  </p:cSld>
  <p:clrMapOvr>
    <a:masterClrMapping/>
  </p:clrMapOvr>
  <p:transition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 bwMode="auto">
          <a:xfrm>
            <a:off x="76200" y="0"/>
            <a:ext cx="8229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+mj-lt"/>
                <a:ea typeface="+mj-ea"/>
                <a:cs typeface="ヒラギノ角ゴ Pro W3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</a:defRPr>
            </a:lvl9pPr>
          </a:lstStyle>
          <a:p>
            <a:r>
              <a:rPr lang="en-US" sz="3200" kern="0" dirty="0">
                <a:solidFill>
                  <a:schemeClr val="bg1"/>
                </a:solidFill>
              </a:rPr>
              <a:t>Paths develop Core Competencies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6D0D443-F716-4284-AC04-183FB0EED6F5}"/>
              </a:ext>
            </a:extLst>
          </p:cNvPr>
          <p:cNvSpPr txBox="1">
            <a:spLocks/>
          </p:cNvSpPr>
          <p:nvPr/>
        </p:nvSpPr>
        <p:spPr bwMode="auto">
          <a:xfrm>
            <a:off x="8305800" y="5980260"/>
            <a:ext cx="45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C995B18-DFA5-402E-883C-C7E19E7B1374}" type="slidenum">
              <a:rPr kumimoji="0" lang="en-US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E91453C-8D49-4F81-9191-C90D70174EF9}"/>
              </a:ext>
            </a:extLst>
          </p:cNvPr>
          <p:cNvGrpSpPr>
            <a:grpSpLocks noChangeAspect="1"/>
          </p:cNvGrpSpPr>
          <p:nvPr/>
        </p:nvGrpSpPr>
        <p:grpSpPr>
          <a:xfrm>
            <a:off x="300574" y="899544"/>
            <a:ext cx="1639004" cy="5620997"/>
            <a:chOff x="843148" y="340095"/>
            <a:chExt cx="2386940" cy="6139542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1EC70A8-FCFA-41FB-A9A9-F02D796EDFE3}"/>
                </a:ext>
              </a:extLst>
            </p:cNvPr>
            <p:cNvSpPr/>
            <p:nvPr/>
          </p:nvSpPr>
          <p:spPr>
            <a:xfrm flipH="1">
              <a:off x="843148" y="340095"/>
              <a:ext cx="2386940" cy="6139542"/>
            </a:xfrm>
            <a:prstGeom prst="rect">
              <a:avLst/>
            </a:prstGeom>
            <a:gradFill flip="none" rotWithShape="1">
              <a:gsLst>
                <a:gs pos="0">
                  <a:srgbClr val="A93439"/>
                </a:gs>
                <a:gs pos="50000">
                  <a:srgbClr val="772432">
                    <a:shade val="67500"/>
                    <a:satMod val="115000"/>
                  </a:srgbClr>
                </a:gs>
                <a:gs pos="100000">
                  <a:srgbClr val="772432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 w="25400" cap="flat" cmpd="sng" algn="ctr">
              <a:solidFill>
                <a:srgbClr val="772432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kern="0" dirty="0">
                <a:solidFill>
                  <a:srgbClr val="FFFFFF"/>
                </a:solidFill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3C2E5585-EC2C-4678-B095-4583418DC42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41636" y="449217"/>
              <a:ext cx="2189964" cy="5921298"/>
            </a:xfrm>
            <a:prstGeom prst="rect">
              <a:avLst/>
            </a:prstGeom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B2F38E7-7678-43E4-B644-79D0AD3E840B}"/>
              </a:ext>
            </a:extLst>
          </p:cNvPr>
          <p:cNvGrpSpPr/>
          <p:nvPr/>
        </p:nvGrpSpPr>
        <p:grpSpPr>
          <a:xfrm>
            <a:off x="2130573" y="762000"/>
            <a:ext cx="6536481" cy="5653655"/>
            <a:chOff x="3847179" y="289944"/>
            <a:chExt cx="8017727" cy="6155473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153EEAD9-7108-40D6-9302-7F35118FC6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235" t="1064" r="1621" b="998"/>
            <a:stretch/>
          </p:blipFill>
          <p:spPr>
            <a:xfrm>
              <a:off x="3847179" y="289944"/>
              <a:ext cx="8017727" cy="6155473"/>
            </a:xfrm>
            <a:prstGeom prst="rect">
              <a:avLst/>
            </a:prstGeom>
          </p:spPr>
        </p:pic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2B1450D-5FAB-407E-B51D-F9275225D3B8}"/>
                </a:ext>
              </a:extLst>
            </p:cNvPr>
            <p:cNvSpPr/>
            <p:nvPr/>
          </p:nvSpPr>
          <p:spPr>
            <a:xfrm>
              <a:off x="7103335" y="1252797"/>
              <a:ext cx="1728439" cy="4936130"/>
            </a:xfrm>
            <a:custGeom>
              <a:avLst/>
              <a:gdLst>
                <a:gd name="connsiteX0" fmla="*/ 1159727 w 1728439"/>
                <a:gd name="connsiteY0" fmla="*/ 29593 h 4936130"/>
                <a:gd name="connsiteX1" fmla="*/ 1159727 w 1728439"/>
                <a:gd name="connsiteY1" fmla="*/ 29593 h 4936130"/>
                <a:gd name="connsiteX2" fmla="*/ 713678 w 1728439"/>
                <a:gd name="connsiteY2" fmla="*/ 18442 h 4936130"/>
                <a:gd name="connsiteX3" fmla="*/ 635619 w 1728439"/>
                <a:gd name="connsiteY3" fmla="*/ 29593 h 4936130"/>
                <a:gd name="connsiteX4" fmla="*/ 557561 w 1728439"/>
                <a:gd name="connsiteY4" fmla="*/ 51896 h 4936130"/>
                <a:gd name="connsiteX5" fmla="*/ 524107 w 1728439"/>
                <a:gd name="connsiteY5" fmla="*/ 74198 h 4936130"/>
                <a:gd name="connsiteX6" fmla="*/ 468351 w 1728439"/>
                <a:gd name="connsiteY6" fmla="*/ 141105 h 4936130"/>
                <a:gd name="connsiteX7" fmla="*/ 434897 w 1728439"/>
                <a:gd name="connsiteY7" fmla="*/ 208013 h 4936130"/>
                <a:gd name="connsiteX8" fmla="*/ 423746 w 1728439"/>
                <a:gd name="connsiteY8" fmla="*/ 241466 h 4936130"/>
                <a:gd name="connsiteX9" fmla="*/ 401444 w 1728439"/>
                <a:gd name="connsiteY9" fmla="*/ 263769 h 4936130"/>
                <a:gd name="connsiteX10" fmla="*/ 379141 w 1728439"/>
                <a:gd name="connsiteY10" fmla="*/ 297223 h 4936130"/>
                <a:gd name="connsiteX11" fmla="*/ 356839 w 1728439"/>
                <a:gd name="connsiteY11" fmla="*/ 352979 h 4936130"/>
                <a:gd name="connsiteX12" fmla="*/ 312234 w 1728439"/>
                <a:gd name="connsiteY12" fmla="*/ 419886 h 4936130"/>
                <a:gd name="connsiteX13" fmla="*/ 289932 w 1728439"/>
                <a:gd name="connsiteY13" fmla="*/ 486793 h 4936130"/>
                <a:gd name="connsiteX14" fmla="*/ 245327 w 1728439"/>
                <a:gd name="connsiteY14" fmla="*/ 553701 h 4936130"/>
                <a:gd name="connsiteX15" fmla="*/ 223024 w 1728439"/>
                <a:gd name="connsiteY15" fmla="*/ 620608 h 4936130"/>
                <a:gd name="connsiteX16" fmla="*/ 189571 w 1728439"/>
                <a:gd name="connsiteY16" fmla="*/ 821330 h 4936130"/>
                <a:gd name="connsiteX17" fmla="*/ 178419 w 1728439"/>
                <a:gd name="connsiteY17" fmla="*/ 988598 h 4936130"/>
                <a:gd name="connsiteX18" fmla="*/ 167268 w 1728439"/>
                <a:gd name="connsiteY18" fmla="*/ 1033203 h 4936130"/>
                <a:gd name="connsiteX19" fmla="*/ 156117 w 1728439"/>
                <a:gd name="connsiteY19" fmla="*/ 1256227 h 4936130"/>
                <a:gd name="connsiteX20" fmla="*/ 144966 w 1728439"/>
                <a:gd name="connsiteY20" fmla="*/ 1356588 h 4936130"/>
                <a:gd name="connsiteX21" fmla="*/ 133814 w 1728439"/>
                <a:gd name="connsiteY21" fmla="*/ 1390042 h 4936130"/>
                <a:gd name="connsiteX22" fmla="*/ 100361 w 1728439"/>
                <a:gd name="connsiteY22" fmla="*/ 1401193 h 4936130"/>
                <a:gd name="connsiteX23" fmla="*/ 78058 w 1728439"/>
                <a:gd name="connsiteY23" fmla="*/ 1412344 h 4936130"/>
                <a:gd name="connsiteX24" fmla="*/ 66907 w 1728439"/>
                <a:gd name="connsiteY24" fmla="*/ 1423496 h 4936130"/>
                <a:gd name="connsiteX25" fmla="*/ 55756 w 1728439"/>
                <a:gd name="connsiteY25" fmla="*/ 1535008 h 4936130"/>
                <a:gd name="connsiteX26" fmla="*/ 33453 w 1728439"/>
                <a:gd name="connsiteY26" fmla="*/ 1579613 h 4936130"/>
                <a:gd name="connsiteX27" fmla="*/ 22302 w 1728439"/>
                <a:gd name="connsiteY27" fmla="*/ 1646520 h 4936130"/>
                <a:gd name="connsiteX28" fmla="*/ 11151 w 1728439"/>
                <a:gd name="connsiteY28" fmla="*/ 1813788 h 4936130"/>
                <a:gd name="connsiteX29" fmla="*/ 0 w 1728439"/>
                <a:gd name="connsiteY29" fmla="*/ 1869544 h 4936130"/>
                <a:gd name="connsiteX30" fmla="*/ 11151 w 1728439"/>
                <a:gd name="connsiteY30" fmla="*/ 1947603 h 4936130"/>
                <a:gd name="connsiteX31" fmla="*/ 33453 w 1728439"/>
                <a:gd name="connsiteY31" fmla="*/ 2293291 h 4936130"/>
                <a:gd name="connsiteX32" fmla="*/ 55756 w 1728439"/>
                <a:gd name="connsiteY32" fmla="*/ 2349047 h 4936130"/>
                <a:gd name="connsiteX33" fmla="*/ 78058 w 1728439"/>
                <a:gd name="connsiteY33" fmla="*/ 2438257 h 4936130"/>
                <a:gd name="connsiteX34" fmla="*/ 89210 w 1728439"/>
                <a:gd name="connsiteY34" fmla="*/ 2538618 h 4936130"/>
                <a:gd name="connsiteX35" fmla="*/ 111512 w 1728439"/>
                <a:gd name="connsiteY35" fmla="*/ 2672432 h 4936130"/>
                <a:gd name="connsiteX36" fmla="*/ 133814 w 1728439"/>
                <a:gd name="connsiteY36" fmla="*/ 2873154 h 4936130"/>
                <a:gd name="connsiteX37" fmla="*/ 144966 w 1728439"/>
                <a:gd name="connsiteY37" fmla="*/ 2906608 h 4936130"/>
                <a:gd name="connsiteX38" fmla="*/ 156117 w 1728439"/>
                <a:gd name="connsiteY38" fmla="*/ 2973515 h 4936130"/>
                <a:gd name="connsiteX39" fmla="*/ 167268 w 1728439"/>
                <a:gd name="connsiteY39" fmla="*/ 3006969 h 4936130"/>
                <a:gd name="connsiteX40" fmla="*/ 178419 w 1728439"/>
                <a:gd name="connsiteY40" fmla="*/ 3062725 h 4936130"/>
                <a:gd name="connsiteX41" fmla="*/ 200722 w 1728439"/>
                <a:gd name="connsiteY41" fmla="*/ 3140783 h 4936130"/>
                <a:gd name="connsiteX42" fmla="*/ 211873 w 1728439"/>
                <a:gd name="connsiteY42" fmla="*/ 3207691 h 4936130"/>
                <a:gd name="connsiteX43" fmla="*/ 234175 w 1728439"/>
                <a:gd name="connsiteY43" fmla="*/ 3285749 h 4936130"/>
                <a:gd name="connsiteX44" fmla="*/ 245327 w 1728439"/>
                <a:gd name="connsiteY44" fmla="*/ 3397262 h 4936130"/>
                <a:gd name="connsiteX45" fmla="*/ 256478 w 1728439"/>
                <a:gd name="connsiteY45" fmla="*/ 3430715 h 4936130"/>
                <a:gd name="connsiteX46" fmla="*/ 278780 w 1728439"/>
                <a:gd name="connsiteY46" fmla="*/ 3653740 h 4936130"/>
                <a:gd name="connsiteX47" fmla="*/ 289932 w 1728439"/>
                <a:gd name="connsiteY47" fmla="*/ 3921369 h 4936130"/>
                <a:gd name="connsiteX48" fmla="*/ 312234 w 1728439"/>
                <a:gd name="connsiteY48" fmla="*/ 4099788 h 4936130"/>
                <a:gd name="connsiteX49" fmla="*/ 323385 w 1728439"/>
                <a:gd name="connsiteY49" fmla="*/ 4222452 h 4936130"/>
                <a:gd name="connsiteX50" fmla="*/ 345688 w 1728439"/>
                <a:gd name="connsiteY50" fmla="*/ 4311662 h 4936130"/>
                <a:gd name="connsiteX51" fmla="*/ 356839 w 1728439"/>
                <a:gd name="connsiteY51" fmla="*/ 4412023 h 4936130"/>
                <a:gd name="connsiteX52" fmla="*/ 401444 w 1728439"/>
                <a:gd name="connsiteY52" fmla="*/ 4534686 h 4936130"/>
                <a:gd name="connsiteX53" fmla="*/ 412595 w 1728439"/>
                <a:gd name="connsiteY53" fmla="*/ 4601593 h 4936130"/>
                <a:gd name="connsiteX54" fmla="*/ 434897 w 1728439"/>
                <a:gd name="connsiteY54" fmla="*/ 4668501 h 4936130"/>
                <a:gd name="connsiteX55" fmla="*/ 457200 w 1728439"/>
                <a:gd name="connsiteY55" fmla="*/ 4735408 h 4936130"/>
                <a:gd name="connsiteX56" fmla="*/ 479502 w 1728439"/>
                <a:gd name="connsiteY56" fmla="*/ 4802315 h 4936130"/>
                <a:gd name="connsiteX57" fmla="*/ 501805 w 1728439"/>
                <a:gd name="connsiteY57" fmla="*/ 4824618 h 4936130"/>
                <a:gd name="connsiteX58" fmla="*/ 546410 w 1728439"/>
                <a:gd name="connsiteY58" fmla="*/ 4880374 h 4936130"/>
                <a:gd name="connsiteX59" fmla="*/ 568712 w 1728439"/>
                <a:gd name="connsiteY59" fmla="*/ 4913827 h 4936130"/>
                <a:gd name="connsiteX60" fmla="*/ 602166 w 1728439"/>
                <a:gd name="connsiteY60" fmla="*/ 4924979 h 4936130"/>
                <a:gd name="connsiteX61" fmla="*/ 1092819 w 1728439"/>
                <a:gd name="connsiteY61" fmla="*/ 4936130 h 4936130"/>
                <a:gd name="connsiteX62" fmla="*/ 1315844 w 1728439"/>
                <a:gd name="connsiteY62" fmla="*/ 4924979 h 4936130"/>
                <a:gd name="connsiteX63" fmla="*/ 1326995 w 1728439"/>
                <a:gd name="connsiteY63" fmla="*/ 4891525 h 4936130"/>
                <a:gd name="connsiteX64" fmla="*/ 1326995 w 1728439"/>
                <a:gd name="connsiteY64" fmla="*/ 4746559 h 4936130"/>
                <a:gd name="connsiteX65" fmla="*/ 1349297 w 1728439"/>
                <a:gd name="connsiteY65" fmla="*/ 4657349 h 4936130"/>
                <a:gd name="connsiteX66" fmla="*/ 1349297 w 1728439"/>
                <a:gd name="connsiteY66" fmla="*/ 4601593 h 4936130"/>
                <a:gd name="connsiteX67" fmla="*/ 1360449 w 1728439"/>
                <a:gd name="connsiteY67" fmla="*/ 4434325 h 4936130"/>
                <a:gd name="connsiteX68" fmla="*/ 1416205 w 1728439"/>
                <a:gd name="connsiteY68" fmla="*/ 3988276 h 4936130"/>
                <a:gd name="connsiteX69" fmla="*/ 1427356 w 1728439"/>
                <a:gd name="connsiteY69" fmla="*/ 3876764 h 4936130"/>
                <a:gd name="connsiteX70" fmla="*/ 1438507 w 1728439"/>
                <a:gd name="connsiteY70" fmla="*/ 3843310 h 4936130"/>
                <a:gd name="connsiteX71" fmla="*/ 1449658 w 1728439"/>
                <a:gd name="connsiteY71" fmla="*/ 3765252 h 4936130"/>
                <a:gd name="connsiteX72" fmla="*/ 1460810 w 1728439"/>
                <a:gd name="connsiteY72" fmla="*/ 3731798 h 4936130"/>
                <a:gd name="connsiteX73" fmla="*/ 1471961 w 1728439"/>
                <a:gd name="connsiteY73" fmla="*/ 3676042 h 4936130"/>
                <a:gd name="connsiteX74" fmla="*/ 1494263 w 1728439"/>
                <a:gd name="connsiteY74" fmla="*/ 3597983 h 4936130"/>
                <a:gd name="connsiteX75" fmla="*/ 1516566 w 1728439"/>
                <a:gd name="connsiteY75" fmla="*/ 3553379 h 4936130"/>
                <a:gd name="connsiteX76" fmla="*/ 1538868 w 1728439"/>
                <a:gd name="connsiteY76" fmla="*/ 3464169 h 4936130"/>
                <a:gd name="connsiteX77" fmla="*/ 1561171 w 1728439"/>
                <a:gd name="connsiteY77" fmla="*/ 3419564 h 4936130"/>
                <a:gd name="connsiteX78" fmla="*/ 1572322 w 1728439"/>
                <a:gd name="connsiteY78" fmla="*/ 3330354 h 4936130"/>
                <a:gd name="connsiteX79" fmla="*/ 1605775 w 1728439"/>
                <a:gd name="connsiteY79" fmla="*/ 3218842 h 4936130"/>
                <a:gd name="connsiteX80" fmla="*/ 1616927 w 1728439"/>
                <a:gd name="connsiteY80" fmla="*/ 3174237 h 4936130"/>
                <a:gd name="connsiteX81" fmla="*/ 1639229 w 1728439"/>
                <a:gd name="connsiteY81" fmla="*/ 3140783 h 4936130"/>
                <a:gd name="connsiteX82" fmla="*/ 1661532 w 1728439"/>
                <a:gd name="connsiteY82" fmla="*/ 3096179 h 4936130"/>
                <a:gd name="connsiteX83" fmla="*/ 1672683 w 1728439"/>
                <a:gd name="connsiteY83" fmla="*/ 3051574 h 4936130"/>
                <a:gd name="connsiteX84" fmla="*/ 1694985 w 1728439"/>
                <a:gd name="connsiteY84" fmla="*/ 3006969 h 4936130"/>
                <a:gd name="connsiteX85" fmla="*/ 1694985 w 1728439"/>
                <a:gd name="connsiteY85" fmla="*/ 2895457 h 4936130"/>
                <a:gd name="connsiteX86" fmla="*/ 1694985 w 1728439"/>
                <a:gd name="connsiteY86" fmla="*/ 2873154 h 4936130"/>
                <a:gd name="connsiteX87" fmla="*/ 1706136 w 1728439"/>
                <a:gd name="connsiteY87" fmla="*/ 2672432 h 4936130"/>
                <a:gd name="connsiteX88" fmla="*/ 1717288 w 1728439"/>
                <a:gd name="connsiteY88" fmla="*/ 2638979 h 4936130"/>
                <a:gd name="connsiteX89" fmla="*/ 1728439 w 1728439"/>
                <a:gd name="connsiteY89" fmla="*/ 2594374 h 4936130"/>
                <a:gd name="connsiteX90" fmla="*/ 1717288 w 1728439"/>
                <a:gd name="connsiteY90" fmla="*/ 1100110 h 4936130"/>
                <a:gd name="connsiteX91" fmla="*/ 1661532 w 1728439"/>
                <a:gd name="connsiteY91" fmla="*/ 999749 h 4936130"/>
                <a:gd name="connsiteX92" fmla="*/ 1650380 w 1728439"/>
                <a:gd name="connsiteY92" fmla="*/ 955144 h 4936130"/>
                <a:gd name="connsiteX93" fmla="*/ 1628078 w 1728439"/>
                <a:gd name="connsiteY93" fmla="*/ 865935 h 4936130"/>
                <a:gd name="connsiteX94" fmla="*/ 1605775 w 1728439"/>
                <a:gd name="connsiteY94" fmla="*/ 821330 h 4936130"/>
                <a:gd name="connsiteX95" fmla="*/ 1527717 w 1728439"/>
                <a:gd name="connsiteY95" fmla="*/ 732120 h 4936130"/>
                <a:gd name="connsiteX96" fmla="*/ 1483112 w 1728439"/>
                <a:gd name="connsiteY96" fmla="*/ 642910 h 4936130"/>
                <a:gd name="connsiteX97" fmla="*/ 1471961 w 1728439"/>
                <a:gd name="connsiteY97" fmla="*/ 576003 h 4936130"/>
                <a:gd name="connsiteX98" fmla="*/ 1449658 w 1728439"/>
                <a:gd name="connsiteY98" fmla="*/ 542549 h 4936130"/>
                <a:gd name="connsiteX99" fmla="*/ 1427356 w 1728439"/>
                <a:gd name="connsiteY99" fmla="*/ 453340 h 4936130"/>
                <a:gd name="connsiteX100" fmla="*/ 1416205 w 1728439"/>
                <a:gd name="connsiteY100" fmla="*/ 419886 h 4936130"/>
                <a:gd name="connsiteX101" fmla="*/ 1405053 w 1728439"/>
                <a:gd name="connsiteY101" fmla="*/ 308374 h 4936130"/>
                <a:gd name="connsiteX102" fmla="*/ 1338146 w 1728439"/>
                <a:gd name="connsiteY102" fmla="*/ 219164 h 4936130"/>
                <a:gd name="connsiteX103" fmla="*/ 1315844 w 1728439"/>
                <a:gd name="connsiteY103" fmla="*/ 185710 h 4936130"/>
                <a:gd name="connsiteX104" fmla="*/ 1293541 w 1728439"/>
                <a:gd name="connsiteY104" fmla="*/ 163408 h 4936130"/>
                <a:gd name="connsiteX105" fmla="*/ 1260088 w 1728439"/>
                <a:gd name="connsiteY105" fmla="*/ 152257 h 4936130"/>
                <a:gd name="connsiteX106" fmla="*/ 1237785 w 1728439"/>
                <a:gd name="connsiteY106" fmla="*/ 129954 h 4936130"/>
                <a:gd name="connsiteX107" fmla="*/ 1204332 w 1728439"/>
                <a:gd name="connsiteY107" fmla="*/ 107652 h 4936130"/>
                <a:gd name="connsiteX108" fmla="*/ 1182029 w 1728439"/>
                <a:gd name="connsiteY108" fmla="*/ 74198 h 4936130"/>
                <a:gd name="connsiteX109" fmla="*/ 1148575 w 1728439"/>
                <a:gd name="connsiteY109" fmla="*/ 51896 h 4936130"/>
                <a:gd name="connsiteX110" fmla="*/ 1159727 w 1728439"/>
                <a:gd name="connsiteY110" fmla="*/ 29593 h 4936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</a:cxnLst>
              <a:rect l="l" t="t" r="r" b="b"/>
              <a:pathLst>
                <a:path w="1728439" h="4936130">
                  <a:moveTo>
                    <a:pt x="1159727" y="29593"/>
                  </a:moveTo>
                  <a:lnTo>
                    <a:pt x="1159727" y="29593"/>
                  </a:lnTo>
                  <a:cubicBezTo>
                    <a:pt x="955193" y="-15858"/>
                    <a:pt x="1065455" y="-72"/>
                    <a:pt x="713678" y="18442"/>
                  </a:cubicBezTo>
                  <a:cubicBezTo>
                    <a:pt x="687431" y="19823"/>
                    <a:pt x="661479" y="24891"/>
                    <a:pt x="635619" y="29593"/>
                  </a:cubicBezTo>
                  <a:cubicBezTo>
                    <a:pt x="624384" y="31636"/>
                    <a:pt x="571214" y="45069"/>
                    <a:pt x="557561" y="51896"/>
                  </a:cubicBezTo>
                  <a:cubicBezTo>
                    <a:pt x="545574" y="57890"/>
                    <a:pt x="534403" y="65618"/>
                    <a:pt x="524107" y="74198"/>
                  </a:cubicBezTo>
                  <a:cubicBezTo>
                    <a:pt x="491910" y="101029"/>
                    <a:pt x="490280" y="108212"/>
                    <a:pt x="468351" y="141105"/>
                  </a:cubicBezTo>
                  <a:cubicBezTo>
                    <a:pt x="440324" y="225189"/>
                    <a:pt x="478130" y="121548"/>
                    <a:pt x="434897" y="208013"/>
                  </a:cubicBezTo>
                  <a:cubicBezTo>
                    <a:pt x="429640" y="218526"/>
                    <a:pt x="429793" y="231387"/>
                    <a:pt x="423746" y="241466"/>
                  </a:cubicBezTo>
                  <a:cubicBezTo>
                    <a:pt x="418337" y="250481"/>
                    <a:pt x="408012" y="255559"/>
                    <a:pt x="401444" y="263769"/>
                  </a:cubicBezTo>
                  <a:cubicBezTo>
                    <a:pt x="393072" y="274234"/>
                    <a:pt x="385135" y="285236"/>
                    <a:pt x="379141" y="297223"/>
                  </a:cubicBezTo>
                  <a:cubicBezTo>
                    <a:pt x="370189" y="315127"/>
                    <a:pt x="366424" y="335406"/>
                    <a:pt x="356839" y="352979"/>
                  </a:cubicBezTo>
                  <a:cubicBezTo>
                    <a:pt x="344004" y="376510"/>
                    <a:pt x="320710" y="394457"/>
                    <a:pt x="312234" y="419886"/>
                  </a:cubicBezTo>
                  <a:cubicBezTo>
                    <a:pt x="304800" y="442188"/>
                    <a:pt x="302972" y="467233"/>
                    <a:pt x="289932" y="486793"/>
                  </a:cubicBezTo>
                  <a:cubicBezTo>
                    <a:pt x="275064" y="509096"/>
                    <a:pt x="253804" y="528272"/>
                    <a:pt x="245327" y="553701"/>
                  </a:cubicBezTo>
                  <a:lnTo>
                    <a:pt x="223024" y="620608"/>
                  </a:lnTo>
                  <a:cubicBezTo>
                    <a:pt x="198555" y="791897"/>
                    <a:pt x="213471" y="725727"/>
                    <a:pt x="189571" y="821330"/>
                  </a:cubicBezTo>
                  <a:cubicBezTo>
                    <a:pt x="185854" y="877086"/>
                    <a:pt x="184269" y="933025"/>
                    <a:pt x="178419" y="988598"/>
                  </a:cubicBezTo>
                  <a:cubicBezTo>
                    <a:pt x="176815" y="1003840"/>
                    <a:pt x="168541" y="1017930"/>
                    <a:pt x="167268" y="1033203"/>
                  </a:cubicBezTo>
                  <a:cubicBezTo>
                    <a:pt x="161087" y="1107380"/>
                    <a:pt x="161238" y="1181969"/>
                    <a:pt x="156117" y="1256227"/>
                  </a:cubicBezTo>
                  <a:cubicBezTo>
                    <a:pt x="153801" y="1289807"/>
                    <a:pt x="150500" y="1323386"/>
                    <a:pt x="144966" y="1356588"/>
                  </a:cubicBezTo>
                  <a:cubicBezTo>
                    <a:pt x="143034" y="1368183"/>
                    <a:pt x="142126" y="1381730"/>
                    <a:pt x="133814" y="1390042"/>
                  </a:cubicBezTo>
                  <a:cubicBezTo>
                    <a:pt x="125503" y="1398353"/>
                    <a:pt x="111275" y="1396828"/>
                    <a:pt x="100361" y="1401193"/>
                  </a:cubicBezTo>
                  <a:cubicBezTo>
                    <a:pt x="92644" y="1404280"/>
                    <a:pt x="85492" y="1408627"/>
                    <a:pt x="78058" y="1412344"/>
                  </a:cubicBezTo>
                  <a:lnTo>
                    <a:pt x="66907" y="1423496"/>
                  </a:lnTo>
                  <a:cubicBezTo>
                    <a:pt x="63190" y="1460667"/>
                    <a:pt x="63583" y="1498481"/>
                    <a:pt x="55756" y="1535008"/>
                  </a:cubicBezTo>
                  <a:cubicBezTo>
                    <a:pt x="52273" y="1551262"/>
                    <a:pt x="38230" y="1563691"/>
                    <a:pt x="33453" y="1579613"/>
                  </a:cubicBezTo>
                  <a:cubicBezTo>
                    <a:pt x="26956" y="1601269"/>
                    <a:pt x="26019" y="1624218"/>
                    <a:pt x="22302" y="1646520"/>
                  </a:cubicBezTo>
                  <a:cubicBezTo>
                    <a:pt x="18585" y="1702276"/>
                    <a:pt x="16711" y="1758186"/>
                    <a:pt x="11151" y="1813788"/>
                  </a:cubicBezTo>
                  <a:cubicBezTo>
                    <a:pt x="9265" y="1832647"/>
                    <a:pt x="0" y="1850591"/>
                    <a:pt x="0" y="1869544"/>
                  </a:cubicBezTo>
                  <a:cubicBezTo>
                    <a:pt x="0" y="1895828"/>
                    <a:pt x="7434" y="1921583"/>
                    <a:pt x="11151" y="1947603"/>
                  </a:cubicBezTo>
                  <a:cubicBezTo>
                    <a:pt x="13173" y="2002202"/>
                    <a:pt x="-576" y="2191206"/>
                    <a:pt x="33453" y="2293291"/>
                  </a:cubicBezTo>
                  <a:cubicBezTo>
                    <a:pt x="39783" y="2312281"/>
                    <a:pt x="49869" y="2329915"/>
                    <a:pt x="55756" y="2349047"/>
                  </a:cubicBezTo>
                  <a:cubicBezTo>
                    <a:pt x="64770" y="2378343"/>
                    <a:pt x="78058" y="2438257"/>
                    <a:pt x="78058" y="2438257"/>
                  </a:cubicBezTo>
                  <a:cubicBezTo>
                    <a:pt x="81775" y="2471711"/>
                    <a:pt x="84450" y="2505297"/>
                    <a:pt x="89210" y="2538618"/>
                  </a:cubicBezTo>
                  <a:cubicBezTo>
                    <a:pt x="95605" y="2583383"/>
                    <a:pt x="107418" y="2627398"/>
                    <a:pt x="111512" y="2672432"/>
                  </a:cubicBezTo>
                  <a:cubicBezTo>
                    <a:pt x="116213" y="2724141"/>
                    <a:pt x="122509" y="2816633"/>
                    <a:pt x="133814" y="2873154"/>
                  </a:cubicBezTo>
                  <a:cubicBezTo>
                    <a:pt x="136119" y="2884680"/>
                    <a:pt x="141249" y="2895457"/>
                    <a:pt x="144966" y="2906608"/>
                  </a:cubicBezTo>
                  <a:cubicBezTo>
                    <a:pt x="148683" y="2928910"/>
                    <a:pt x="151212" y="2951443"/>
                    <a:pt x="156117" y="2973515"/>
                  </a:cubicBezTo>
                  <a:cubicBezTo>
                    <a:pt x="158667" y="2984990"/>
                    <a:pt x="164417" y="2995565"/>
                    <a:pt x="167268" y="3006969"/>
                  </a:cubicBezTo>
                  <a:cubicBezTo>
                    <a:pt x="171865" y="3025357"/>
                    <a:pt x="174307" y="3044223"/>
                    <a:pt x="178419" y="3062725"/>
                  </a:cubicBezTo>
                  <a:cubicBezTo>
                    <a:pt x="187753" y="3104725"/>
                    <a:pt x="188306" y="3103534"/>
                    <a:pt x="200722" y="3140783"/>
                  </a:cubicBezTo>
                  <a:cubicBezTo>
                    <a:pt x="204439" y="3163086"/>
                    <a:pt x="207439" y="3185520"/>
                    <a:pt x="211873" y="3207691"/>
                  </a:cubicBezTo>
                  <a:cubicBezTo>
                    <a:pt x="218874" y="3242697"/>
                    <a:pt x="223547" y="3253864"/>
                    <a:pt x="234175" y="3285749"/>
                  </a:cubicBezTo>
                  <a:cubicBezTo>
                    <a:pt x="237892" y="3322920"/>
                    <a:pt x="239647" y="3360340"/>
                    <a:pt x="245327" y="3397262"/>
                  </a:cubicBezTo>
                  <a:cubicBezTo>
                    <a:pt x="247114" y="3408879"/>
                    <a:pt x="255308" y="3419019"/>
                    <a:pt x="256478" y="3430715"/>
                  </a:cubicBezTo>
                  <a:cubicBezTo>
                    <a:pt x="280161" y="3667545"/>
                    <a:pt x="245414" y="3553638"/>
                    <a:pt x="278780" y="3653740"/>
                  </a:cubicBezTo>
                  <a:cubicBezTo>
                    <a:pt x="244588" y="3756316"/>
                    <a:pt x="254807" y="3710615"/>
                    <a:pt x="289932" y="3921369"/>
                  </a:cubicBezTo>
                  <a:cubicBezTo>
                    <a:pt x="306323" y="4019716"/>
                    <a:pt x="300322" y="3974713"/>
                    <a:pt x="312234" y="4099788"/>
                  </a:cubicBezTo>
                  <a:cubicBezTo>
                    <a:pt x="316126" y="4140660"/>
                    <a:pt x="316982" y="4181898"/>
                    <a:pt x="323385" y="4222452"/>
                  </a:cubicBezTo>
                  <a:cubicBezTo>
                    <a:pt x="328166" y="4252729"/>
                    <a:pt x="338254" y="4281925"/>
                    <a:pt x="345688" y="4311662"/>
                  </a:cubicBezTo>
                  <a:cubicBezTo>
                    <a:pt x="349405" y="4345116"/>
                    <a:pt x="350238" y="4379017"/>
                    <a:pt x="356839" y="4412023"/>
                  </a:cubicBezTo>
                  <a:cubicBezTo>
                    <a:pt x="362566" y="4440660"/>
                    <a:pt x="389913" y="4505858"/>
                    <a:pt x="401444" y="4534686"/>
                  </a:cubicBezTo>
                  <a:cubicBezTo>
                    <a:pt x="405161" y="4556988"/>
                    <a:pt x="407111" y="4579658"/>
                    <a:pt x="412595" y="4601593"/>
                  </a:cubicBezTo>
                  <a:cubicBezTo>
                    <a:pt x="418297" y="4624400"/>
                    <a:pt x="427463" y="4646198"/>
                    <a:pt x="434897" y="4668501"/>
                  </a:cubicBezTo>
                  <a:lnTo>
                    <a:pt x="457200" y="4735408"/>
                  </a:lnTo>
                  <a:lnTo>
                    <a:pt x="479502" y="4802315"/>
                  </a:lnTo>
                  <a:lnTo>
                    <a:pt x="501805" y="4824618"/>
                  </a:lnTo>
                  <a:cubicBezTo>
                    <a:pt x="523514" y="4889744"/>
                    <a:pt x="495971" y="4829935"/>
                    <a:pt x="546410" y="4880374"/>
                  </a:cubicBezTo>
                  <a:cubicBezTo>
                    <a:pt x="555887" y="4889851"/>
                    <a:pt x="558247" y="4905455"/>
                    <a:pt x="568712" y="4913827"/>
                  </a:cubicBezTo>
                  <a:cubicBezTo>
                    <a:pt x="577891" y="4921170"/>
                    <a:pt x="590422" y="4924479"/>
                    <a:pt x="602166" y="4924979"/>
                  </a:cubicBezTo>
                  <a:cubicBezTo>
                    <a:pt x="765611" y="4931934"/>
                    <a:pt x="929268" y="4932413"/>
                    <a:pt x="1092819" y="4936130"/>
                  </a:cubicBezTo>
                  <a:cubicBezTo>
                    <a:pt x="1167161" y="4932413"/>
                    <a:pt x="1242724" y="4938907"/>
                    <a:pt x="1315844" y="4924979"/>
                  </a:cubicBezTo>
                  <a:cubicBezTo>
                    <a:pt x="1327391" y="4922780"/>
                    <a:pt x="1326262" y="4903257"/>
                    <a:pt x="1326995" y="4891525"/>
                  </a:cubicBezTo>
                  <a:cubicBezTo>
                    <a:pt x="1330009" y="4843297"/>
                    <a:pt x="1326995" y="4794881"/>
                    <a:pt x="1326995" y="4746559"/>
                  </a:cubicBezTo>
                  <a:lnTo>
                    <a:pt x="1349297" y="4657349"/>
                  </a:lnTo>
                  <a:lnTo>
                    <a:pt x="1349297" y="4601593"/>
                  </a:lnTo>
                  <a:cubicBezTo>
                    <a:pt x="1362912" y="4479066"/>
                    <a:pt x="1360449" y="4534892"/>
                    <a:pt x="1360449" y="4434325"/>
                  </a:cubicBezTo>
                  <a:lnTo>
                    <a:pt x="1416205" y="3988276"/>
                  </a:lnTo>
                  <a:cubicBezTo>
                    <a:pt x="1419922" y="3951105"/>
                    <a:pt x="1421676" y="3913686"/>
                    <a:pt x="1427356" y="3876764"/>
                  </a:cubicBezTo>
                  <a:cubicBezTo>
                    <a:pt x="1429143" y="3865146"/>
                    <a:pt x="1436202" y="3854836"/>
                    <a:pt x="1438507" y="3843310"/>
                  </a:cubicBezTo>
                  <a:cubicBezTo>
                    <a:pt x="1443662" y="3817537"/>
                    <a:pt x="1444503" y="3791025"/>
                    <a:pt x="1449658" y="3765252"/>
                  </a:cubicBezTo>
                  <a:cubicBezTo>
                    <a:pt x="1451963" y="3753726"/>
                    <a:pt x="1457959" y="3743202"/>
                    <a:pt x="1460810" y="3731798"/>
                  </a:cubicBezTo>
                  <a:cubicBezTo>
                    <a:pt x="1465407" y="3713411"/>
                    <a:pt x="1467850" y="3694544"/>
                    <a:pt x="1471961" y="3676042"/>
                  </a:cubicBezTo>
                  <a:cubicBezTo>
                    <a:pt x="1476313" y="3656457"/>
                    <a:pt x="1485667" y="3618041"/>
                    <a:pt x="1494263" y="3597983"/>
                  </a:cubicBezTo>
                  <a:cubicBezTo>
                    <a:pt x="1500811" y="3582704"/>
                    <a:pt x="1509132" y="3568247"/>
                    <a:pt x="1516566" y="3553379"/>
                  </a:cubicBezTo>
                  <a:cubicBezTo>
                    <a:pt x="1523110" y="3520657"/>
                    <a:pt x="1526010" y="3494170"/>
                    <a:pt x="1538868" y="3464169"/>
                  </a:cubicBezTo>
                  <a:cubicBezTo>
                    <a:pt x="1545416" y="3448890"/>
                    <a:pt x="1553737" y="3434432"/>
                    <a:pt x="1561171" y="3419564"/>
                  </a:cubicBezTo>
                  <a:cubicBezTo>
                    <a:pt x="1564888" y="3389827"/>
                    <a:pt x="1567395" y="3359914"/>
                    <a:pt x="1572322" y="3330354"/>
                  </a:cubicBezTo>
                  <a:cubicBezTo>
                    <a:pt x="1581170" y="3277266"/>
                    <a:pt x="1590905" y="3278317"/>
                    <a:pt x="1605775" y="3218842"/>
                  </a:cubicBezTo>
                  <a:cubicBezTo>
                    <a:pt x="1609492" y="3203974"/>
                    <a:pt x="1610890" y="3188324"/>
                    <a:pt x="1616927" y="3174237"/>
                  </a:cubicBezTo>
                  <a:cubicBezTo>
                    <a:pt x="1622206" y="3161919"/>
                    <a:pt x="1632580" y="3152419"/>
                    <a:pt x="1639229" y="3140783"/>
                  </a:cubicBezTo>
                  <a:cubicBezTo>
                    <a:pt x="1647476" y="3126350"/>
                    <a:pt x="1654098" y="3111047"/>
                    <a:pt x="1661532" y="3096179"/>
                  </a:cubicBezTo>
                  <a:cubicBezTo>
                    <a:pt x="1665249" y="3081311"/>
                    <a:pt x="1667302" y="3065924"/>
                    <a:pt x="1672683" y="3051574"/>
                  </a:cubicBezTo>
                  <a:cubicBezTo>
                    <a:pt x="1678520" y="3036009"/>
                    <a:pt x="1692634" y="3023425"/>
                    <a:pt x="1694985" y="3006969"/>
                  </a:cubicBezTo>
                  <a:cubicBezTo>
                    <a:pt x="1700242" y="2970172"/>
                    <a:pt x="1694985" y="2932628"/>
                    <a:pt x="1694985" y="2895457"/>
                  </a:cubicBezTo>
                  <a:lnTo>
                    <a:pt x="1694985" y="2873154"/>
                  </a:lnTo>
                  <a:cubicBezTo>
                    <a:pt x="1698702" y="2806247"/>
                    <a:pt x="1699783" y="2739141"/>
                    <a:pt x="1706136" y="2672432"/>
                  </a:cubicBezTo>
                  <a:cubicBezTo>
                    <a:pt x="1707250" y="2660731"/>
                    <a:pt x="1714059" y="2650281"/>
                    <a:pt x="1717288" y="2638979"/>
                  </a:cubicBezTo>
                  <a:cubicBezTo>
                    <a:pt x="1721498" y="2624243"/>
                    <a:pt x="1724722" y="2609242"/>
                    <a:pt x="1728439" y="2594374"/>
                  </a:cubicBezTo>
                  <a:cubicBezTo>
                    <a:pt x="1724722" y="2096286"/>
                    <a:pt x="1727959" y="1598098"/>
                    <a:pt x="1717288" y="1100110"/>
                  </a:cubicBezTo>
                  <a:cubicBezTo>
                    <a:pt x="1716093" y="1044338"/>
                    <a:pt x="1694103" y="1032321"/>
                    <a:pt x="1661532" y="999749"/>
                  </a:cubicBezTo>
                  <a:cubicBezTo>
                    <a:pt x="1657815" y="984881"/>
                    <a:pt x="1653705" y="970105"/>
                    <a:pt x="1650380" y="955144"/>
                  </a:cubicBezTo>
                  <a:cubicBezTo>
                    <a:pt x="1642324" y="918894"/>
                    <a:pt x="1641873" y="898124"/>
                    <a:pt x="1628078" y="865935"/>
                  </a:cubicBezTo>
                  <a:cubicBezTo>
                    <a:pt x="1621530" y="850656"/>
                    <a:pt x="1615981" y="834452"/>
                    <a:pt x="1605775" y="821330"/>
                  </a:cubicBezTo>
                  <a:cubicBezTo>
                    <a:pt x="1577467" y="784935"/>
                    <a:pt x="1545770" y="772739"/>
                    <a:pt x="1527717" y="732120"/>
                  </a:cubicBezTo>
                  <a:cubicBezTo>
                    <a:pt x="1486714" y="639863"/>
                    <a:pt x="1528913" y="688713"/>
                    <a:pt x="1483112" y="642910"/>
                  </a:cubicBezTo>
                  <a:cubicBezTo>
                    <a:pt x="1479395" y="620608"/>
                    <a:pt x="1479111" y="597453"/>
                    <a:pt x="1471961" y="576003"/>
                  </a:cubicBezTo>
                  <a:cubicBezTo>
                    <a:pt x="1467723" y="563288"/>
                    <a:pt x="1454238" y="555144"/>
                    <a:pt x="1449658" y="542549"/>
                  </a:cubicBezTo>
                  <a:cubicBezTo>
                    <a:pt x="1439183" y="513743"/>
                    <a:pt x="1437049" y="482419"/>
                    <a:pt x="1427356" y="453340"/>
                  </a:cubicBezTo>
                  <a:lnTo>
                    <a:pt x="1416205" y="419886"/>
                  </a:lnTo>
                  <a:cubicBezTo>
                    <a:pt x="1412488" y="382715"/>
                    <a:pt x="1416195" y="344030"/>
                    <a:pt x="1405053" y="308374"/>
                  </a:cubicBezTo>
                  <a:cubicBezTo>
                    <a:pt x="1385098" y="244519"/>
                    <a:pt x="1367447" y="255790"/>
                    <a:pt x="1338146" y="219164"/>
                  </a:cubicBezTo>
                  <a:cubicBezTo>
                    <a:pt x="1329774" y="208699"/>
                    <a:pt x="1324216" y="196175"/>
                    <a:pt x="1315844" y="185710"/>
                  </a:cubicBezTo>
                  <a:cubicBezTo>
                    <a:pt x="1309276" y="177500"/>
                    <a:pt x="1302556" y="168817"/>
                    <a:pt x="1293541" y="163408"/>
                  </a:cubicBezTo>
                  <a:cubicBezTo>
                    <a:pt x="1283462" y="157361"/>
                    <a:pt x="1271239" y="155974"/>
                    <a:pt x="1260088" y="152257"/>
                  </a:cubicBezTo>
                  <a:cubicBezTo>
                    <a:pt x="1252654" y="144823"/>
                    <a:pt x="1245995" y="136522"/>
                    <a:pt x="1237785" y="129954"/>
                  </a:cubicBezTo>
                  <a:cubicBezTo>
                    <a:pt x="1227320" y="121582"/>
                    <a:pt x="1213809" y="117129"/>
                    <a:pt x="1204332" y="107652"/>
                  </a:cubicBezTo>
                  <a:cubicBezTo>
                    <a:pt x="1194855" y="98175"/>
                    <a:pt x="1191506" y="83675"/>
                    <a:pt x="1182029" y="74198"/>
                  </a:cubicBezTo>
                  <a:cubicBezTo>
                    <a:pt x="1172552" y="64721"/>
                    <a:pt x="1159040" y="60268"/>
                    <a:pt x="1148575" y="51896"/>
                  </a:cubicBezTo>
                  <a:cubicBezTo>
                    <a:pt x="1125094" y="33111"/>
                    <a:pt x="1157868" y="33310"/>
                    <a:pt x="1159727" y="29593"/>
                  </a:cubicBezTo>
                  <a:close/>
                </a:path>
              </a:pathLst>
            </a:custGeom>
            <a:solidFill>
              <a:srgbClr val="F9F8F8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rgbClr val="FFFFFF"/>
                </a:solidFill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0837634-5556-4ADC-A625-1042F522E475}"/>
                </a:ext>
              </a:extLst>
            </p:cNvPr>
            <p:cNvSpPr/>
            <p:nvPr/>
          </p:nvSpPr>
          <p:spPr>
            <a:xfrm>
              <a:off x="7103335" y="2493818"/>
              <a:ext cx="283117" cy="724395"/>
            </a:xfrm>
            <a:prstGeom prst="rect">
              <a:avLst/>
            </a:prstGeom>
            <a:solidFill>
              <a:srgbClr val="F9F8F8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kern="0" dirty="0">
                <a:solidFill>
                  <a:srgbClr val="FFFFFF"/>
                </a:solidFill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0301FE1B-4F6C-48C5-AF68-06F6ECCF2756}"/>
              </a:ext>
            </a:extLst>
          </p:cNvPr>
          <p:cNvSpPr txBox="1"/>
          <p:nvPr/>
        </p:nvSpPr>
        <p:spPr>
          <a:xfrm flipH="1">
            <a:off x="2294530" y="6172200"/>
            <a:ext cx="64642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  <a:hlinkClick r:id="rId5"/>
              </a:rPr>
              <a:t>https://www.toastmasters.org/~/media/C74952D666414797BE9B165B739B7CF9.ashx</a:t>
            </a:r>
            <a:endParaRPr kumimoji="0" lang="en-US" sz="12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8797618"/>
      </p:ext>
    </p:extLst>
  </p:cSld>
  <p:clrMapOvr>
    <a:masterClrMapping/>
  </p:clrMapOvr>
  <p:transition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 bwMode="auto">
          <a:xfrm>
            <a:off x="76200" y="0"/>
            <a:ext cx="8229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+mj-lt"/>
                <a:ea typeface="+mj-ea"/>
                <a:cs typeface="ヒラギノ角ゴ Pro W3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</a:defRPr>
            </a:lvl9pPr>
          </a:lstStyle>
          <a:p>
            <a:r>
              <a:rPr lang="en-US" sz="3200" kern="0" dirty="0">
                <a:solidFill>
                  <a:schemeClr val="bg1"/>
                </a:solidFill>
              </a:rPr>
              <a:t>Levels of Complexity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6D0D443-F716-4284-AC04-183FB0EED6F5}"/>
              </a:ext>
            </a:extLst>
          </p:cNvPr>
          <p:cNvSpPr txBox="1">
            <a:spLocks/>
          </p:cNvSpPr>
          <p:nvPr/>
        </p:nvSpPr>
        <p:spPr bwMode="auto">
          <a:xfrm>
            <a:off x="8305800" y="5980260"/>
            <a:ext cx="45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C995B18-DFA5-402E-883C-C7E19E7B1374}" type="slidenum">
              <a:rPr kumimoji="0" lang="en-US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16" name="Picture 15" descr="Levels and project types.png">
            <a:extLst>
              <a:ext uri="{FF2B5EF4-FFF2-40B4-BE49-F238E27FC236}">
                <a16:creationId xmlns:a16="http://schemas.microsoft.com/office/drawing/2014/main" id="{4F4B693C-E4AD-4631-81D7-09A0722268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400" y="1811948"/>
            <a:ext cx="8077200" cy="3445852"/>
          </a:xfrm>
          <a:prstGeom prst="rect">
            <a:avLst/>
          </a:prstGeom>
          <a:ln w="6350">
            <a:solidFill>
              <a:srgbClr val="00CC99"/>
            </a:solidFill>
          </a:ln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813C2EF-BEAA-49B1-805A-C7AB71B59A76}"/>
              </a:ext>
            </a:extLst>
          </p:cNvPr>
          <p:cNvSpPr txBox="1"/>
          <p:nvPr/>
        </p:nvSpPr>
        <p:spPr>
          <a:xfrm>
            <a:off x="1066799" y="5777076"/>
            <a:ext cx="77640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+mn-cs"/>
                <a:hlinkClick r:id="rId4"/>
              </a:rPr>
              <a:t>http://www.d4tm.org/index.php/pathways/paths-and-projects.html</a:t>
            </a:r>
            <a:endParaRPr lang="en-US" sz="2000" i="1" dirty="0">
              <a:solidFill>
                <a:srgbClr val="000000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9776250-FF68-4CCD-BD7B-DA862D91FAC4}"/>
              </a:ext>
            </a:extLst>
          </p:cNvPr>
          <p:cNvSpPr txBox="1"/>
          <p:nvPr/>
        </p:nvSpPr>
        <p:spPr>
          <a:xfrm>
            <a:off x="381000" y="5410200"/>
            <a:ext cx="66014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+mn-cs"/>
              </a:rPr>
              <a:t>More details can be found on the District 4 site:</a:t>
            </a:r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71720383-E2DC-4D2F-866C-B3064CD810EE}"/>
              </a:ext>
            </a:extLst>
          </p:cNvPr>
          <p:cNvSpPr/>
          <p:nvPr/>
        </p:nvSpPr>
        <p:spPr>
          <a:xfrm>
            <a:off x="533400" y="1289504"/>
            <a:ext cx="8077200" cy="448972"/>
          </a:xfrm>
          <a:prstGeom prst="rightArrow">
            <a:avLst/>
          </a:prstGeom>
          <a:solidFill>
            <a:srgbClr val="AAE2CA">
              <a:lumMod val="60000"/>
              <a:lumOff val="40000"/>
            </a:srgbClr>
          </a:solidFill>
          <a:ln w="25400" cap="flat" cmpd="sng" algn="ctr">
            <a:solidFill>
              <a:srgbClr val="00CC99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5999097"/>
      </p:ext>
    </p:extLst>
  </p:cSld>
  <p:clrMapOvr>
    <a:masterClrMapping/>
  </p:clrMapOvr>
  <p:transition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 bwMode="auto">
          <a:xfrm>
            <a:off x="76200" y="0"/>
            <a:ext cx="8229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+mj-lt"/>
                <a:ea typeface="+mj-ea"/>
                <a:cs typeface="ヒラギノ角ゴ Pro W3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</a:defRPr>
            </a:lvl9pPr>
          </a:lstStyle>
          <a:p>
            <a:r>
              <a:rPr lang="en-US" sz="3200" kern="0" dirty="0">
                <a:solidFill>
                  <a:schemeClr val="bg1"/>
                </a:solidFill>
              </a:rPr>
              <a:t>Pathways: Levels 1 and 2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6D0D443-F716-4284-AC04-183FB0EED6F5}"/>
              </a:ext>
            </a:extLst>
          </p:cNvPr>
          <p:cNvSpPr txBox="1">
            <a:spLocks/>
          </p:cNvSpPr>
          <p:nvPr/>
        </p:nvSpPr>
        <p:spPr bwMode="auto">
          <a:xfrm>
            <a:off x="8305800" y="5980260"/>
            <a:ext cx="45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C995B18-DFA5-402E-883C-C7E19E7B1374}" type="slidenum">
              <a:rPr kumimoji="0" lang="en-US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468A7C50-64DE-4FB3-9673-E8FE34B639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6072808"/>
              </p:ext>
            </p:extLst>
          </p:nvPr>
        </p:nvGraphicFramePr>
        <p:xfrm>
          <a:off x="381000" y="1371600"/>
          <a:ext cx="8305802" cy="4837676"/>
        </p:xfrm>
        <a:graphic>
          <a:graphicData uri="http://schemas.openxmlformats.org/drawingml/2006/table">
            <a:tbl>
              <a:tblPr firstRow="1">
                <a:gradFill rotWithShape="1">
                  <a:gsLst>
                    <a:gs pos="0">
                      <a:srgbClr val="004165">
                        <a:tint val="50000"/>
                        <a:satMod val="300000"/>
                      </a:srgbClr>
                    </a:gs>
                    <a:gs pos="35000">
                      <a:srgbClr val="004165">
                        <a:tint val="37000"/>
                        <a:satMod val="300000"/>
                      </a:srgbClr>
                    </a:gs>
                    <a:gs pos="100000">
                      <a:srgbClr val="004165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a:tblPr>
              <a:tblGrid>
                <a:gridCol w="2096610">
                  <a:extLst>
                    <a:ext uri="{9D8B030D-6E8A-4147-A177-3AD203B41FA5}">
                      <a16:colId xmlns:a16="http://schemas.microsoft.com/office/drawing/2014/main" val="1975914493"/>
                    </a:ext>
                  </a:extLst>
                </a:gridCol>
                <a:gridCol w="725750">
                  <a:extLst>
                    <a:ext uri="{9D8B030D-6E8A-4147-A177-3AD203B41FA5}">
                      <a16:colId xmlns:a16="http://schemas.microsoft.com/office/drawing/2014/main" val="3245305263"/>
                    </a:ext>
                  </a:extLst>
                </a:gridCol>
                <a:gridCol w="606640">
                  <a:extLst>
                    <a:ext uri="{9D8B030D-6E8A-4147-A177-3AD203B41FA5}">
                      <a16:colId xmlns:a16="http://schemas.microsoft.com/office/drawing/2014/main" val="179628486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526140288"/>
                    </a:ext>
                  </a:extLst>
                </a:gridCol>
                <a:gridCol w="576942">
                  <a:extLst>
                    <a:ext uri="{9D8B030D-6E8A-4147-A177-3AD203B41FA5}">
                      <a16:colId xmlns:a16="http://schemas.microsoft.com/office/drawing/2014/main" val="549488001"/>
                    </a:ext>
                  </a:extLst>
                </a:gridCol>
                <a:gridCol w="501330">
                  <a:extLst>
                    <a:ext uri="{9D8B030D-6E8A-4147-A177-3AD203B41FA5}">
                      <a16:colId xmlns:a16="http://schemas.microsoft.com/office/drawing/2014/main" val="734813722"/>
                    </a:ext>
                  </a:extLst>
                </a:gridCol>
                <a:gridCol w="501330">
                  <a:extLst>
                    <a:ext uri="{9D8B030D-6E8A-4147-A177-3AD203B41FA5}">
                      <a16:colId xmlns:a16="http://schemas.microsoft.com/office/drawing/2014/main" val="220253384"/>
                    </a:ext>
                  </a:extLst>
                </a:gridCol>
                <a:gridCol w="501330">
                  <a:extLst>
                    <a:ext uri="{9D8B030D-6E8A-4147-A177-3AD203B41FA5}">
                      <a16:colId xmlns:a16="http://schemas.microsoft.com/office/drawing/2014/main" val="3560465547"/>
                    </a:ext>
                  </a:extLst>
                </a:gridCol>
                <a:gridCol w="529880">
                  <a:extLst>
                    <a:ext uri="{9D8B030D-6E8A-4147-A177-3AD203B41FA5}">
                      <a16:colId xmlns:a16="http://schemas.microsoft.com/office/drawing/2014/main" val="1013555893"/>
                    </a:ext>
                  </a:extLst>
                </a:gridCol>
                <a:gridCol w="501330">
                  <a:extLst>
                    <a:ext uri="{9D8B030D-6E8A-4147-A177-3AD203B41FA5}">
                      <a16:colId xmlns:a16="http://schemas.microsoft.com/office/drawing/2014/main" val="150130945"/>
                    </a:ext>
                  </a:extLst>
                </a:gridCol>
                <a:gridCol w="501330">
                  <a:extLst>
                    <a:ext uri="{9D8B030D-6E8A-4147-A177-3AD203B41FA5}">
                      <a16:colId xmlns:a16="http://schemas.microsoft.com/office/drawing/2014/main" val="1273564"/>
                    </a:ext>
                  </a:extLst>
                </a:gridCol>
                <a:gridCol w="501330">
                  <a:extLst>
                    <a:ext uri="{9D8B030D-6E8A-4147-A177-3AD203B41FA5}">
                      <a16:colId xmlns:a16="http://schemas.microsoft.com/office/drawing/2014/main" val="753577714"/>
                    </a:ext>
                  </a:extLst>
                </a:gridCol>
              </a:tblGrid>
              <a:tr h="26773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4165"/>
                    </a:solidFill>
                  </a:tcPr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Level 1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416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8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Level 2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416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220777"/>
                  </a:ext>
                </a:extLst>
              </a:tr>
              <a:tr h="186587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ctr"/>
                      <a:r>
                        <a:rPr lang="en-US" sz="1600" b="1" u="none" strike="noStrike" dirty="0">
                          <a:effectLst/>
                        </a:rPr>
                        <a:t>Project </a:t>
                      </a:r>
                    </a:p>
                    <a:p>
                      <a:pPr algn="ctr" fontAlgn="ctr"/>
                      <a:endParaRPr lang="en-US" sz="1600" b="1" u="none" strike="noStrike" dirty="0">
                        <a:effectLst/>
                      </a:endParaRPr>
                    </a:p>
                    <a:p>
                      <a:pPr algn="ctr" fontAlgn="ctr"/>
                      <a:endParaRPr lang="en-US" sz="1600" b="1" u="none" strike="noStrike" dirty="0">
                        <a:effectLst/>
                      </a:endParaRPr>
                    </a:p>
                    <a:p>
                      <a:pPr algn="ctr" fontAlgn="ctr"/>
                      <a:endParaRPr lang="en-US" sz="1600" b="1" u="none" strike="noStrike" dirty="0">
                        <a:effectLst/>
                      </a:endParaRPr>
                    </a:p>
                    <a:p>
                      <a:pPr algn="ctr" fontAlgn="ctr"/>
                      <a:endParaRPr lang="en-US" sz="1600" b="1" u="none" strike="noStrike" dirty="0">
                        <a:effectLst/>
                      </a:endParaRPr>
                    </a:p>
                    <a:p>
                      <a:pPr algn="ctr" fontAlgn="ctr"/>
                      <a:r>
                        <a:rPr lang="en-US" sz="1600" b="1" u="none" strike="noStrike" dirty="0">
                          <a:effectLst/>
                        </a:rPr>
                        <a:t>Path</a:t>
                      </a:r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Icebreaker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Evaluation &amp; Feedback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Researching &amp; Presenting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Leadership Style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Communication Style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Intro. to Mentoring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Connect w/ Audience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Managing Time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Active Listening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Eff. Body Language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Cross Culture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40389817"/>
                  </a:ext>
                </a:extLst>
              </a:tr>
              <a:tr h="28111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57150" indent="0" algn="l" fontAlgn="b"/>
                      <a:r>
                        <a:rPr lang="en-US" sz="1100" b="1" u="none" strike="noStrike" dirty="0">
                          <a:effectLst/>
                        </a:rPr>
                        <a:t>Dynamic Leadership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r>
                        <a:rPr lang="en-US" sz="1100" u="none" strike="noStrike" dirty="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r>
                        <a:rPr lang="en-US" sz="1100" u="none" strike="noStrike" dirty="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5870298"/>
                  </a:ext>
                </a:extLst>
              </a:tr>
              <a:tr h="26773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57150" indent="0" algn="l" fontAlgn="b"/>
                      <a:r>
                        <a:rPr lang="en-US" sz="1100" b="1" u="none" strike="noStrike" dirty="0">
                          <a:effectLst/>
                        </a:rPr>
                        <a:t>Effective Coaching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4131282"/>
                  </a:ext>
                </a:extLst>
              </a:tr>
              <a:tr h="26773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57150" indent="0" algn="l" fontAlgn="b"/>
                      <a:r>
                        <a:rPr lang="en-US" sz="1100" b="1" u="none" strike="noStrike" dirty="0">
                          <a:effectLst/>
                        </a:rPr>
                        <a:t>Innovative Planning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u="none" strike="noStrike" dirty="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1855459"/>
                  </a:ext>
                </a:extLst>
              </a:tr>
              <a:tr h="26773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57150" indent="0" algn="l" fontAlgn="b"/>
                      <a:r>
                        <a:rPr lang="en-US" sz="1100" b="1" u="none" strike="noStrike" dirty="0">
                          <a:effectLst/>
                        </a:rPr>
                        <a:t>Leadership Development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r>
                        <a:rPr lang="en-US" sz="1100" u="none" strike="noStrike" dirty="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3161489"/>
                  </a:ext>
                </a:extLst>
              </a:tr>
              <a:tr h="26773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57150" indent="0" algn="l" fontAlgn="b"/>
                      <a:r>
                        <a:rPr lang="en-US" sz="1100" b="1" u="none" strike="noStrike" dirty="0">
                          <a:effectLst/>
                        </a:rPr>
                        <a:t>Motivational Strategies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r>
                        <a:rPr lang="en-US" sz="1100" u="none" strike="noStrike" dirty="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112948"/>
                  </a:ext>
                </a:extLst>
              </a:tr>
              <a:tr h="26773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57150" indent="0" algn="l" fontAlgn="b"/>
                      <a:r>
                        <a:rPr lang="en-US" sz="1100" b="1" u="none" strike="noStrike" dirty="0">
                          <a:effectLst/>
                        </a:rPr>
                        <a:t>Persuasive Influence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1153500"/>
                  </a:ext>
                </a:extLst>
              </a:tr>
              <a:tr h="26773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57150" indent="0" algn="l" fontAlgn="b"/>
                      <a:r>
                        <a:rPr lang="en-US" sz="1100" b="1" u="none" strike="noStrike" dirty="0">
                          <a:effectLst/>
                        </a:rPr>
                        <a:t>Presentation Mastery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r>
                        <a:rPr lang="en-US" sz="1100" u="none" strike="noStrike" dirty="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2327356"/>
                  </a:ext>
                </a:extLst>
              </a:tr>
              <a:tr h="26773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57150" indent="0" algn="l" fontAlgn="b"/>
                      <a:r>
                        <a:rPr lang="en-US" sz="1100" b="1" u="none" strike="noStrike" dirty="0">
                          <a:effectLst/>
                        </a:rPr>
                        <a:t>Strategic Relationships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r>
                        <a:rPr lang="en-US" sz="1100" u="none" strike="noStrike" dirty="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1253236"/>
                  </a:ext>
                </a:extLst>
              </a:tr>
              <a:tr h="26773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57150" indent="0" algn="l" fontAlgn="b"/>
                      <a:r>
                        <a:rPr lang="en-US" sz="1100" b="1" u="none" strike="noStrike" dirty="0">
                          <a:effectLst/>
                        </a:rPr>
                        <a:t>Team Collaboration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r>
                        <a:rPr lang="en-US" sz="1100" u="none" strike="noStrike" dirty="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681002"/>
                  </a:ext>
                </a:extLst>
              </a:tr>
              <a:tr h="28111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57150" indent="0" algn="l" fontAlgn="b"/>
                      <a:r>
                        <a:rPr lang="en-US" sz="1100" b="1" u="none" strike="noStrike" dirty="0">
                          <a:effectLst/>
                        </a:rPr>
                        <a:t>Visionary Communication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r>
                        <a:rPr lang="en-US" sz="1100" u="none" strike="noStrike" dirty="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5306189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E022073E-06FE-40A8-947E-D6F1F1E1147F}"/>
              </a:ext>
            </a:extLst>
          </p:cNvPr>
          <p:cNvSpPr txBox="1"/>
          <p:nvPr/>
        </p:nvSpPr>
        <p:spPr>
          <a:xfrm>
            <a:off x="1066800" y="838200"/>
            <a:ext cx="13660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ym typeface="Wingdings" panose="05000000000000000000" pitchFamily="2" charset="2"/>
              </a:rPr>
              <a:t></a:t>
            </a:r>
            <a:r>
              <a:rPr lang="en-US" sz="1800" dirty="0"/>
              <a:t> Required</a:t>
            </a:r>
          </a:p>
        </p:txBody>
      </p:sp>
    </p:spTree>
    <p:extLst>
      <p:ext uri="{BB962C8B-B14F-4D97-AF65-F5344CB8AC3E}">
        <p14:creationId xmlns:p14="http://schemas.microsoft.com/office/powerpoint/2010/main" val="1946285635"/>
      </p:ext>
    </p:extLst>
  </p:cSld>
  <p:clrMapOvr>
    <a:masterClrMapping/>
  </p:clrMapOvr>
  <p:transition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 bwMode="auto">
          <a:xfrm>
            <a:off x="76200" y="0"/>
            <a:ext cx="8229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+mj-lt"/>
                <a:ea typeface="+mj-ea"/>
                <a:cs typeface="ヒラギノ角ゴ Pro W3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</a:defRPr>
            </a:lvl9pPr>
          </a:lstStyle>
          <a:p>
            <a:r>
              <a:rPr lang="en-US" sz="3200" kern="0" dirty="0">
                <a:solidFill>
                  <a:schemeClr val="bg1"/>
                </a:solidFill>
              </a:rPr>
              <a:t>Pathways: Level 3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6D0D443-F716-4284-AC04-183FB0EED6F5}"/>
              </a:ext>
            </a:extLst>
          </p:cNvPr>
          <p:cNvSpPr txBox="1">
            <a:spLocks/>
          </p:cNvSpPr>
          <p:nvPr/>
        </p:nvSpPr>
        <p:spPr bwMode="auto">
          <a:xfrm>
            <a:off x="8305800" y="5980260"/>
            <a:ext cx="45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C995B18-DFA5-402E-883C-C7E19E7B1374}" type="slidenum">
              <a:rPr kumimoji="0" lang="en-US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C1FF829-ED43-4717-B042-490EF83D40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3724949"/>
              </p:ext>
            </p:extLst>
          </p:nvPr>
        </p:nvGraphicFramePr>
        <p:xfrm>
          <a:off x="304800" y="1295400"/>
          <a:ext cx="8458198" cy="4952997"/>
        </p:xfrm>
        <a:graphic>
          <a:graphicData uri="http://schemas.openxmlformats.org/drawingml/2006/table">
            <a:tbl>
              <a:tblPr firstRow="1">
                <a:gradFill rotWithShape="1">
                  <a:gsLst>
                    <a:gs pos="0">
                      <a:srgbClr val="004165">
                        <a:tint val="50000"/>
                        <a:satMod val="300000"/>
                      </a:srgbClr>
                    </a:gs>
                    <a:gs pos="35000">
                      <a:srgbClr val="004165">
                        <a:tint val="37000"/>
                        <a:satMod val="300000"/>
                      </a:srgbClr>
                    </a:gs>
                    <a:gs pos="100000">
                      <a:srgbClr val="004165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a:tblPr>
              <a:tblGrid>
                <a:gridCol w="1496451">
                  <a:extLst>
                    <a:ext uri="{9D8B030D-6E8A-4147-A177-3AD203B41FA5}">
                      <a16:colId xmlns:a16="http://schemas.microsoft.com/office/drawing/2014/main" val="3010252027"/>
                    </a:ext>
                  </a:extLst>
                </a:gridCol>
                <a:gridCol w="437657">
                  <a:extLst>
                    <a:ext uri="{9D8B030D-6E8A-4147-A177-3AD203B41FA5}">
                      <a16:colId xmlns:a16="http://schemas.microsoft.com/office/drawing/2014/main" val="1915197200"/>
                    </a:ext>
                  </a:extLst>
                </a:gridCol>
                <a:gridCol w="271837">
                  <a:extLst>
                    <a:ext uri="{9D8B030D-6E8A-4147-A177-3AD203B41FA5}">
                      <a16:colId xmlns:a16="http://schemas.microsoft.com/office/drawing/2014/main" val="1972407854"/>
                    </a:ext>
                  </a:extLst>
                </a:gridCol>
                <a:gridCol w="271837">
                  <a:extLst>
                    <a:ext uri="{9D8B030D-6E8A-4147-A177-3AD203B41FA5}">
                      <a16:colId xmlns:a16="http://schemas.microsoft.com/office/drawing/2014/main" val="3238828468"/>
                    </a:ext>
                  </a:extLst>
                </a:gridCol>
                <a:gridCol w="475715">
                  <a:extLst>
                    <a:ext uri="{9D8B030D-6E8A-4147-A177-3AD203B41FA5}">
                      <a16:colId xmlns:a16="http://schemas.microsoft.com/office/drawing/2014/main" val="2779458082"/>
                    </a:ext>
                  </a:extLst>
                </a:gridCol>
                <a:gridCol w="475715">
                  <a:extLst>
                    <a:ext uri="{9D8B030D-6E8A-4147-A177-3AD203B41FA5}">
                      <a16:colId xmlns:a16="http://schemas.microsoft.com/office/drawing/2014/main" val="1614788895"/>
                    </a:ext>
                  </a:extLst>
                </a:gridCol>
                <a:gridCol w="271837">
                  <a:extLst>
                    <a:ext uri="{9D8B030D-6E8A-4147-A177-3AD203B41FA5}">
                      <a16:colId xmlns:a16="http://schemas.microsoft.com/office/drawing/2014/main" val="1336149708"/>
                    </a:ext>
                  </a:extLst>
                </a:gridCol>
                <a:gridCol w="271837">
                  <a:extLst>
                    <a:ext uri="{9D8B030D-6E8A-4147-A177-3AD203B41FA5}">
                      <a16:colId xmlns:a16="http://schemas.microsoft.com/office/drawing/2014/main" val="2869272311"/>
                    </a:ext>
                  </a:extLst>
                </a:gridCol>
                <a:gridCol w="341414">
                  <a:extLst>
                    <a:ext uri="{9D8B030D-6E8A-4147-A177-3AD203B41FA5}">
                      <a16:colId xmlns:a16="http://schemas.microsoft.com/office/drawing/2014/main" val="2876242747"/>
                    </a:ext>
                  </a:extLst>
                </a:gridCol>
                <a:gridCol w="406139">
                  <a:extLst>
                    <a:ext uri="{9D8B030D-6E8A-4147-A177-3AD203B41FA5}">
                      <a16:colId xmlns:a16="http://schemas.microsoft.com/office/drawing/2014/main" val="242468271"/>
                    </a:ext>
                  </a:extLst>
                </a:gridCol>
                <a:gridCol w="271837">
                  <a:extLst>
                    <a:ext uri="{9D8B030D-6E8A-4147-A177-3AD203B41FA5}">
                      <a16:colId xmlns:a16="http://schemas.microsoft.com/office/drawing/2014/main" val="3528601262"/>
                    </a:ext>
                  </a:extLst>
                </a:gridCol>
                <a:gridCol w="271837">
                  <a:extLst>
                    <a:ext uri="{9D8B030D-6E8A-4147-A177-3AD203B41FA5}">
                      <a16:colId xmlns:a16="http://schemas.microsoft.com/office/drawing/2014/main" val="2577564266"/>
                    </a:ext>
                  </a:extLst>
                </a:gridCol>
                <a:gridCol w="271837">
                  <a:extLst>
                    <a:ext uri="{9D8B030D-6E8A-4147-A177-3AD203B41FA5}">
                      <a16:colId xmlns:a16="http://schemas.microsoft.com/office/drawing/2014/main" val="3217406783"/>
                    </a:ext>
                  </a:extLst>
                </a:gridCol>
                <a:gridCol w="271837">
                  <a:extLst>
                    <a:ext uri="{9D8B030D-6E8A-4147-A177-3AD203B41FA5}">
                      <a16:colId xmlns:a16="http://schemas.microsoft.com/office/drawing/2014/main" val="2676162716"/>
                    </a:ext>
                  </a:extLst>
                </a:gridCol>
                <a:gridCol w="271837">
                  <a:extLst>
                    <a:ext uri="{9D8B030D-6E8A-4147-A177-3AD203B41FA5}">
                      <a16:colId xmlns:a16="http://schemas.microsoft.com/office/drawing/2014/main" val="1298683059"/>
                    </a:ext>
                  </a:extLst>
                </a:gridCol>
                <a:gridCol w="271837">
                  <a:extLst>
                    <a:ext uri="{9D8B030D-6E8A-4147-A177-3AD203B41FA5}">
                      <a16:colId xmlns:a16="http://schemas.microsoft.com/office/drawing/2014/main" val="3540738227"/>
                    </a:ext>
                  </a:extLst>
                </a:gridCol>
                <a:gridCol w="475715">
                  <a:extLst>
                    <a:ext uri="{9D8B030D-6E8A-4147-A177-3AD203B41FA5}">
                      <a16:colId xmlns:a16="http://schemas.microsoft.com/office/drawing/2014/main" val="4239713699"/>
                    </a:ext>
                  </a:extLst>
                </a:gridCol>
                <a:gridCol w="271837">
                  <a:extLst>
                    <a:ext uri="{9D8B030D-6E8A-4147-A177-3AD203B41FA5}">
                      <a16:colId xmlns:a16="http://schemas.microsoft.com/office/drawing/2014/main" val="1645458647"/>
                    </a:ext>
                  </a:extLst>
                </a:gridCol>
                <a:gridCol w="271837">
                  <a:extLst>
                    <a:ext uri="{9D8B030D-6E8A-4147-A177-3AD203B41FA5}">
                      <a16:colId xmlns:a16="http://schemas.microsoft.com/office/drawing/2014/main" val="209821082"/>
                    </a:ext>
                  </a:extLst>
                </a:gridCol>
                <a:gridCol w="271837">
                  <a:extLst>
                    <a:ext uri="{9D8B030D-6E8A-4147-A177-3AD203B41FA5}">
                      <a16:colId xmlns:a16="http://schemas.microsoft.com/office/drawing/2014/main" val="224038406"/>
                    </a:ext>
                  </a:extLst>
                </a:gridCol>
                <a:gridCol w="271837">
                  <a:extLst>
                    <a:ext uri="{9D8B030D-6E8A-4147-A177-3AD203B41FA5}">
                      <a16:colId xmlns:a16="http://schemas.microsoft.com/office/drawing/2014/main" val="300633339"/>
                    </a:ext>
                  </a:extLst>
                </a:gridCol>
                <a:gridCol w="271837">
                  <a:extLst>
                    <a:ext uri="{9D8B030D-6E8A-4147-A177-3AD203B41FA5}">
                      <a16:colId xmlns:a16="http://schemas.microsoft.com/office/drawing/2014/main" val="379156398"/>
                    </a:ext>
                  </a:extLst>
                </a:gridCol>
                <a:gridCol w="271837">
                  <a:extLst>
                    <a:ext uri="{9D8B030D-6E8A-4147-A177-3AD203B41FA5}">
                      <a16:colId xmlns:a16="http://schemas.microsoft.com/office/drawing/2014/main" val="3311732576"/>
                    </a:ext>
                  </a:extLst>
                </a:gridCol>
              </a:tblGrid>
              <a:tr h="27219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4165"/>
                    </a:solidFill>
                  </a:tcPr>
                </a:tc>
                <a:tc gridSpan="2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r>
                        <a:rPr lang="en-US" sz="900" u="none" strike="noStrike" dirty="0">
                          <a:effectLst/>
                        </a:rPr>
                        <a:t>Level 3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416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0918855"/>
                  </a:ext>
                </a:extLst>
              </a:tr>
              <a:tr h="18146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ctr"/>
                      <a:r>
                        <a:rPr lang="en-US" sz="900" b="1" u="none" strike="noStrike" dirty="0">
                          <a:effectLst/>
                        </a:rPr>
                        <a:t>Project </a:t>
                      </a:r>
                    </a:p>
                    <a:p>
                      <a:pPr algn="ctr" fontAlgn="ctr"/>
                      <a:endParaRPr lang="en-US" sz="900" b="1" u="none" strike="noStrike" dirty="0">
                        <a:effectLst/>
                      </a:endParaRPr>
                    </a:p>
                    <a:p>
                      <a:pPr algn="ctr" fontAlgn="ctr"/>
                      <a:endParaRPr lang="en-US" sz="900" b="1" u="none" strike="noStrike" dirty="0">
                        <a:effectLst/>
                      </a:endParaRPr>
                    </a:p>
                    <a:p>
                      <a:pPr algn="ctr" fontAlgn="ctr"/>
                      <a:endParaRPr lang="en-US" sz="900" b="1" u="none" strike="noStrike" dirty="0">
                        <a:effectLst/>
                      </a:endParaRPr>
                    </a:p>
                    <a:p>
                      <a:pPr algn="ctr" fontAlgn="ctr"/>
                      <a:endParaRPr lang="en-US" sz="900" b="1" u="none" strike="noStrike" dirty="0">
                        <a:effectLst/>
                      </a:endParaRPr>
                    </a:p>
                    <a:p>
                      <a:pPr algn="ctr" fontAlgn="ctr"/>
                      <a:endParaRPr lang="en-US" sz="900" b="1" u="none" strike="noStrike" dirty="0">
                        <a:effectLst/>
                      </a:endParaRPr>
                    </a:p>
                    <a:p>
                      <a:pPr algn="ctr" fontAlgn="ctr"/>
                      <a:endParaRPr lang="en-US" sz="900" b="1" u="none" strike="noStrike" dirty="0">
                        <a:effectLst/>
                      </a:endParaRPr>
                    </a:p>
                    <a:p>
                      <a:pPr algn="ctr" fontAlgn="ctr"/>
                      <a:endParaRPr lang="en-US" sz="900" b="1" u="none" strike="noStrike" dirty="0">
                        <a:effectLst/>
                      </a:endParaRPr>
                    </a:p>
                    <a:p>
                      <a:pPr algn="ctr" fontAlgn="ctr"/>
                      <a:r>
                        <a:rPr lang="en-US" sz="900" b="1" u="none" strike="noStrike" dirty="0">
                          <a:effectLst/>
                        </a:rPr>
                        <a:t>Path</a:t>
                      </a:r>
                      <a:r>
                        <a:rPr lang="en-US" sz="800" u="none" strike="noStrike" dirty="0"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ctr"/>
                      <a:r>
                        <a:rPr lang="en-US" sz="900" u="none" strike="noStrike" dirty="0">
                          <a:effectLst/>
                        </a:rPr>
                        <a:t> 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ctr"/>
                      <a:r>
                        <a:rPr lang="en-US" sz="900" b="1" u="none" strike="noStrike" dirty="0">
                          <a:effectLst/>
                        </a:rPr>
                        <a:t>Negotiate Best Outcome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vert="vert27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ctr"/>
                      <a:r>
                        <a:rPr lang="en-US" sz="900" b="1" u="none" strike="noStrike" dirty="0">
                          <a:effectLst/>
                        </a:rPr>
                        <a:t>Reaching Consensus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vert="vert27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ctr"/>
                      <a:r>
                        <a:rPr lang="en-US" sz="900" b="1" u="none" strike="noStrike" dirty="0">
                          <a:effectLst/>
                        </a:rPr>
                        <a:t>Present Proposal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vert="vert27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ctr"/>
                      <a:r>
                        <a:rPr lang="en-US" sz="900" b="1" u="none" strike="noStrike" dirty="0">
                          <a:effectLst/>
                        </a:rPr>
                        <a:t>Planning &amp; Implementing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vert="vert27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ctr"/>
                      <a:r>
                        <a:rPr lang="en-US" sz="900" b="1" u="none" strike="noStrike" dirty="0">
                          <a:effectLst/>
                        </a:rPr>
                        <a:t>Emotional Intelligence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vert="vert27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ctr"/>
                      <a:r>
                        <a:rPr lang="en-US" sz="900" b="1" u="none" strike="noStrike" dirty="0">
                          <a:effectLst/>
                        </a:rPr>
                        <a:t>Conflict Resolution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vert="vert27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ctr"/>
                      <a:r>
                        <a:rPr lang="en-US" sz="900" b="1" u="none" strike="noStrike" dirty="0">
                          <a:effectLst/>
                        </a:rPr>
                        <a:t>Persuasive Speaking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vert="vert27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ctr"/>
                      <a:r>
                        <a:rPr lang="en-US" sz="900" b="1" u="none" strike="noStrike" dirty="0">
                          <a:effectLst/>
                        </a:rPr>
                        <a:t>Successful Collaboration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vert="vert27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ctr"/>
                      <a:r>
                        <a:rPr lang="en-US" sz="900" b="1" u="none" strike="noStrike" dirty="0">
                          <a:effectLst/>
                        </a:rPr>
                        <a:t>Communication Plan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vert="vert27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ctr"/>
                      <a:r>
                        <a:rPr lang="en-US" sz="900" b="1" u="none" strike="noStrike" dirty="0">
                          <a:effectLst/>
                        </a:rPr>
                        <a:t>Social Speech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vert="vert27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ctr"/>
                      <a:r>
                        <a:rPr lang="en-US" sz="900" b="1" u="none" strike="noStrike" dirty="0">
                          <a:effectLst/>
                        </a:rPr>
                        <a:t>Presentation Software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vert="vert27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ctr"/>
                      <a:r>
                        <a:rPr lang="en-US" sz="900" b="1" u="none" strike="noStrike" dirty="0">
                          <a:effectLst/>
                        </a:rPr>
                        <a:t>Story Telling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vert="vert27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ctr"/>
                      <a:r>
                        <a:rPr lang="en-US" sz="900" b="1" u="none" strike="noStrike" dirty="0">
                          <a:effectLst/>
                        </a:rPr>
                        <a:t>Visual Aids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vert="vert27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ctr"/>
                      <a:r>
                        <a:rPr lang="en-US" sz="900" b="1" u="none" strike="noStrike" dirty="0">
                          <a:effectLst/>
                        </a:rPr>
                        <a:t>Descriptive Language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vert="vert27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ctr"/>
                      <a:r>
                        <a:rPr lang="en-US" sz="900" b="1" u="none" strike="noStrike" dirty="0">
                          <a:effectLst/>
                        </a:rPr>
                        <a:t>Connect w/ Audience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vert="vert27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ctr"/>
                      <a:r>
                        <a:rPr lang="en-US" sz="900" b="1" u="none" strike="noStrike" dirty="0">
                          <a:effectLst/>
                        </a:rPr>
                        <a:t>Connecting / Networking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vert="vert27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ctr"/>
                      <a:r>
                        <a:rPr lang="en-US" sz="900" b="1" u="none" strike="noStrike" dirty="0">
                          <a:effectLst/>
                        </a:rPr>
                        <a:t>Focus on Positive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vert="vert27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ctr"/>
                      <a:r>
                        <a:rPr lang="en-US" sz="900" b="1" u="none" strike="noStrike" dirty="0">
                          <a:effectLst/>
                        </a:rPr>
                        <a:t>Inspire the Audience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vert="vert27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ctr"/>
                      <a:r>
                        <a:rPr lang="en-US" sz="900" b="1" u="none" strike="noStrike" dirty="0">
                          <a:effectLst/>
                        </a:rPr>
                        <a:t>Prepare for Interview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vert="vert27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ctr"/>
                      <a:r>
                        <a:rPr lang="en-US" sz="900" b="1" u="none" strike="noStrike" dirty="0">
                          <a:effectLst/>
                        </a:rPr>
                        <a:t>Vocal Variety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vert="vert27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ctr"/>
                      <a:r>
                        <a:rPr lang="en-US" sz="900" b="1" u="none" strike="noStrike" dirty="0">
                          <a:effectLst/>
                        </a:rPr>
                        <a:t>Body Language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vert="vert27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ctr"/>
                      <a:r>
                        <a:rPr lang="en-US" sz="900" b="1" u="none" strike="noStrike" dirty="0">
                          <a:effectLst/>
                        </a:rPr>
                        <a:t>Active Listening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vert="vert27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0490907"/>
                  </a:ext>
                </a:extLst>
              </a:tr>
              <a:tr h="30364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r>
                        <a:rPr lang="en-US" sz="900" b="1" u="none" strike="noStrike" dirty="0">
                          <a:effectLst/>
                        </a:rPr>
                        <a:t>Dynamic Leadership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r>
                        <a:rPr lang="en-US" sz="900" u="none" strike="noStrike" dirty="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r>
                        <a:rPr lang="en-US" sz="900" u="none" strike="noStrike" dirty="0">
                          <a:effectLst/>
                          <a:sym typeface="Wingdings" panose="05000000000000000000" pitchFamily="2" charset="2"/>
                        </a:rPr>
                        <a:t>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3807353"/>
                  </a:ext>
                </a:extLst>
              </a:tr>
              <a:tr h="28919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r>
                        <a:rPr lang="en-US" sz="900" b="1" u="none" strike="noStrike" dirty="0">
                          <a:effectLst/>
                        </a:rPr>
                        <a:t>Effective Coaching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r>
                        <a:rPr lang="en-US" sz="900" u="none" strike="noStrike" dirty="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1940842"/>
                  </a:ext>
                </a:extLst>
              </a:tr>
              <a:tr h="28919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r>
                        <a:rPr lang="en-US" sz="900" b="1" u="none" strike="noStrike" dirty="0">
                          <a:effectLst/>
                        </a:rPr>
                        <a:t>Innovative Planning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r>
                        <a:rPr lang="en-US" sz="900" u="none" strike="noStrike" dirty="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7549189"/>
                  </a:ext>
                </a:extLst>
              </a:tr>
              <a:tr h="28919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r>
                        <a:rPr lang="en-US" sz="900" b="1" u="none" strike="noStrike" dirty="0">
                          <a:effectLst/>
                        </a:rPr>
                        <a:t>Leadership Development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r>
                        <a:rPr lang="en-US" sz="900" u="none" strike="noStrike" dirty="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7900366"/>
                  </a:ext>
                </a:extLst>
              </a:tr>
              <a:tr h="28919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r>
                        <a:rPr lang="en-US" sz="900" b="1" u="none" strike="noStrike" dirty="0">
                          <a:effectLst/>
                        </a:rPr>
                        <a:t>Motivational Strategies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r>
                        <a:rPr lang="en-US" sz="900" u="none" strike="noStrike" dirty="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r>
                        <a:rPr lang="en-US" sz="900" u="none" strike="noStrike" dirty="0">
                          <a:effectLst/>
                        </a:rPr>
                        <a:t> 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1626549"/>
                  </a:ext>
                </a:extLst>
              </a:tr>
              <a:tr h="28919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r>
                        <a:rPr lang="en-US" sz="900" b="1" u="none" strike="noStrike" dirty="0">
                          <a:effectLst/>
                        </a:rPr>
                        <a:t>Persuasive Influence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u="none" strike="noStrike" dirty="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r>
                        <a:rPr lang="en-US" sz="900" u="none" strike="noStrike" dirty="0">
                          <a:effectLst/>
                        </a:rPr>
                        <a:t> 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8880592"/>
                  </a:ext>
                </a:extLst>
              </a:tr>
              <a:tr h="28919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r>
                        <a:rPr lang="en-US" sz="900" b="1" u="none" strike="noStrike" dirty="0">
                          <a:effectLst/>
                        </a:rPr>
                        <a:t>Presentation Mastery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r>
                        <a:rPr lang="en-US" sz="900" u="none" strike="noStrike" dirty="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r>
                        <a:rPr lang="en-US" sz="900" u="none" strike="noStrike" dirty="0">
                          <a:effectLst/>
                          <a:sym typeface="Wingdings" panose="05000000000000000000" pitchFamily="2" charset="2"/>
                        </a:rPr>
                        <a:t>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0951481"/>
                  </a:ext>
                </a:extLst>
              </a:tr>
              <a:tr h="30589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r>
                        <a:rPr lang="en-US" sz="900" b="1" u="none" strike="noStrike" dirty="0">
                          <a:effectLst/>
                        </a:rPr>
                        <a:t>Strategic Relationships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r>
                        <a:rPr lang="en-US" sz="900" u="none" strike="noStrike" dirty="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383557"/>
                  </a:ext>
                </a:extLst>
              </a:tr>
              <a:tr h="28919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r>
                        <a:rPr lang="en-US" sz="900" b="1" u="none" strike="noStrike" dirty="0">
                          <a:effectLst/>
                        </a:rPr>
                        <a:t>Team Collaboration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r>
                        <a:rPr lang="en-US" sz="900" u="none" strike="noStrike" dirty="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r>
                        <a:rPr lang="en-US" sz="900" u="none" strike="noStrike" dirty="0">
                          <a:effectLst/>
                        </a:rPr>
                        <a:t> 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023364"/>
                  </a:ext>
                </a:extLst>
              </a:tr>
              <a:tr h="23227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r>
                        <a:rPr lang="en-US" sz="900" b="1" u="none" strike="noStrike" dirty="0">
                          <a:effectLst/>
                        </a:rPr>
                        <a:t>Visionary Communication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r>
                        <a:rPr lang="en-US" sz="900" u="none" strike="noStrike" dirty="0">
                          <a:effectLst/>
                        </a:rPr>
                        <a:t> 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r>
                        <a:rPr lang="en-US" sz="900" u="none" strike="noStrike" dirty="0">
                          <a:effectLst/>
                        </a:rPr>
                        <a:t> 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r>
                        <a:rPr lang="en-US" sz="900" u="none" strike="noStrike" dirty="0">
                          <a:effectLst/>
                        </a:rPr>
                        <a:t> 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r>
                        <a:rPr lang="en-US" sz="900" u="none" strike="noStrike" dirty="0">
                          <a:effectLst/>
                        </a:rPr>
                        <a:t> 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r>
                        <a:rPr lang="en-US" sz="900" u="none" strike="noStrike" dirty="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8076373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9E6A02D6-35C5-49D2-B7AA-F09A717ACF3D}"/>
              </a:ext>
            </a:extLst>
          </p:cNvPr>
          <p:cNvSpPr txBox="1"/>
          <p:nvPr/>
        </p:nvSpPr>
        <p:spPr>
          <a:xfrm>
            <a:off x="1066800" y="838200"/>
            <a:ext cx="13660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ym typeface="Wingdings" panose="05000000000000000000" pitchFamily="2" charset="2"/>
              </a:rPr>
              <a:t></a:t>
            </a:r>
            <a:r>
              <a:rPr lang="en-US" sz="1800" dirty="0"/>
              <a:t> Required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A6B775B-44F2-417D-B2EC-DE20210E80CF}"/>
              </a:ext>
            </a:extLst>
          </p:cNvPr>
          <p:cNvSpPr txBox="1"/>
          <p:nvPr/>
        </p:nvSpPr>
        <p:spPr>
          <a:xfrm>
            <a:off x="2845999" y="838200"/>
            <a:ext cx="1313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ym typeface="Wingdings" panose="05000000000000000000" pitchFamily="2" charset="2"/>
              </a:rPr>
              <a:t></a:t>
            </a:r>
            <a:r>
              <a:rPr lang="en-US" sz="1800" dirty="0"/>
              <a:t> Optional</a:t>
            </a:r>
          </a:p>
        </p:txBody>
      </p:sp>
    </p:spTree>
    <p:extLst>
      <p:ext uri="{BB962C8B-B14F-4D97-AF65-F5344CB8AC3E}">
        <p14:creationId xmlns:p14="http://schemas.microsoft.com/office/powerpoint/2010/main" val="2671108410"/>
      </p:ext>
    </p:extLst>
  </p:cSld>
  <p:clrMapOvr>
    <a:masterClrMapping/>
  </p:clrMapOvr>
  <p:transition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 bwMode="auto">
          <a:xfrm>
            <a:off x="76200" y="0"/>
            <a:ext cx="8229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+mj-lt"/>
                <a:ea typeface="+mj-ea"/>
                <a:cs typeface="ヒラギノ角ゴ Pro W3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</a:defRPr>
            </a:lvl9pPr>
          </a:lstStyle>
          <a:p>
            <a:r>
              <a:rPr lang="en-US" sz="3200" kern="0" dirty="0">
                <a:solidFill>
                  <a:schemeClr val="bg1"/>
                </a:solidFill>
              </a:rPr>
              <a:t>Pathways: Levels 4 and 5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6D0D443-F716-4284-AC04-183FB0EED6F5}"/>
              </a:ext>
            </a:extLst>
          </p:cNvPr>
          <p:cNvSpPr txBox="1">
            <a:spLocks/>
          </p:cNvSpPr>
          <p:nvPr/>
        </p:nvSpPr>
        <p:spPr bwMode="auto">
          <a:xfrm>
            <a:off x="8305800" y="5980260"/>
            <a:ext cx="45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C995B18-DFA5-402E-883C-C7E19E7B1374}" type="slidenum">
              <a:rPr kumimoji="0" lang="en-US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A74199C-7862-451D-945F-55DF4BA7CC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8746689"/>
              </p:ext>
            </p:extLst>
          </p:nvPr>
        </p:nvGraphicFramePr>
        <p:xfrm>
          <a:off x="304800" y="1295400"/>
          <a:ext cx="8458207" cy="4902821"/>
        </p:xfrm>
        <a:graphic>
          <a:graphicData uri="http://schemas.openxmlformats.org/drawingml/2006/table">
            <a:tbl>
              <a:tblPr firstRow="1">
                <a:gradFill rotWithShape="1">
                  <a:gsLst>
                    <a:gs pos="0">
                      <a:srgbClr val="004165">
                        <a:tint val="50000"/>
                        <a:satMod val="300000"/>
                      </a:srgbClr>
                    </a:gs>
                    <a:gs pos="35000">
                      <a:srgbClr val="004165">
                        <a:tint val="37000"/>
                        <a:satMod val="300000"/>
                      </a:srgbClr>
                    </a:gs>
                    <a:gs pos="100000">
                      <a:srgbClr val="004165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a:tblPr>
              <a:tblGrid>
                <a:gridCol w="1616778">
                  <a:extLst>
                    <a:ext uri="{9D8B030D-6E8A-4147-A177-3AD203B41FA5}">
                      <a16:colId xmlns:a16="http://schemas.microsoft.com/office/drawing/2014/main" val="2524880876"/>
                    </a:ext>
                  </a:extLst>
                </a:gridCol>
                <a:gridCol w="258167">
                  <a:extLst>
                    <a:ext uri="{9D8B030D-6E8A-4147-A177-3AD203B41FA5}">
                      <a16:colId xmlns:a16="http://schemas.microsoft.com/office/drawing/2014/main" val="3693189460"/>
                    </a:ext>
                  </a:extLst>
                </a:gridCol>
                <a:gridCol w="258167">
                  <a:extLst>
                    <a:ext uri="{9D8B030D-6E8A-4147-A177-3AD203B41FA5}">
                      <a16:colId xmlns:a16="http://schemas.microsoft.com/office/drawing/2014/main" val="1948810518"/>
                    </a:ext>
                  </a:extLst>
                </a:gridCol>
                <a:gridCol w="258167">
                  <a:extLst>
                    <a:ext uri="{9D8B030D-6E8A-4147-A177-3AD203B41FA5}">
                      <a16:colId xmlns:a16="http://schemas.microsoft.com/office/drawing/2014/main" val="64250126"/>
                    </a:ext>
                  </a:extLst>
                </a:gridCol>
                <a:gridCol w="258167">
                  <a:extLst>
                    <a:ext uri="{9D8B030D-6E8A-4147-A177-3AD203B41FA5}">
                      <a16:colId xmlns:a16="http://schemas.microsoft.com/office/drawing/2014/main" val="337499399"/>
                    </a:ext>
                  </a:extLst>
                </a:gridCol>
                <a:gridCol w="258167">
                  <a:extLst>
                    <a:ext uri="{9D8B030D-6E8A-4147-A177-3AD203B41FA5}">
                      <a16:colId xmlns:a16="http://schemas.microsoft.com/office/drawing/2014/main" val="3527756786"/>
                    </a:ext>
                  </a:extLst>
                </a:gridCol>
                <a:gridCol w="258167">
                  <a:extLst>
                    <a:ext uri="{9D8B030D-6E8A-4147-A177-3AD203B41FA5}">
                      <a16:colId xmlns:a16="http://schemas.microsoft.com/office/drawing/2014/main" val="3689193986"/>
                    </a:ext>
                  </a:extLst>
                </a:gridCol>
                <a:gridCol w="258167">
                  <a:extLst>
                    <a:ext uri="{9D8B030D-6E8A-4147-A177-3AD203B41FA5}">
                      <a16:colId xmlns:a16="http://schemas.microsoft.com/office/drawing/2014/main" val="2256879645"/>
                    </a:ext>
                  </a:extLst>
                </a:gridCol>
                <a:gridCol w="258167">
                  <a:extLst>
                    <a:ext uri="{9D8B030D-6E8A-4147-A177-3AD203B41FA5}">
                      <a16:colId xmlns:a16="http://schemas.microsoft.com/office/drawing/2014/main" val="3532584838"/>
                    </a:ext>
                  </a:extLst>
                </a:gridCol>
                <a:gridCol w="258167">
                  <a:extLst>
                    <a:ext uri="{9D8B030D-6E8A-4147-A177-3AD203B41FA5}">
                      <a16:colId xmlns:a16="http://schemas.microsoft.com/office/drawing/2014/main" val="196147979"/>
                    </a:ext>
                  </a:extLst>
                </a:gridCol>
                <a:gridCol w="258167">
                  <a:extLst>
                    <a:ext uri="{9D8B030D-6E8A-4147-A177-3AD203B41FA5}">
                      <a16:colId xmlns:a16="http://schemas.microsoft.com/office/drawing/2014/main" val="3740798279"/>
                    </a:ext>
                  </a:extLst>
                </a:gridCol>
                <a:gridCol w="258167">
                  <a:extLst>
                    <a:ext uri="{9D8B030D-6E8A-4147-A177-3AD203B41FA5}">
                      <a16:colId xmlns:a16="http://schemas.microsoft.com/office/drawing/2014/main" val="104213848"/>
                    </a:ext>
                  </a:extLst>
                </a:gridCol>
                <a:gridCol w="258167">
                  <a:extLst>
                    <a:ext uri="{9D8B030D-6E8A-4147-A177-3AD203B41FA5}">
                      <a16:colId xmlns:a16="http://schemas.microsoft.com/office/drawing/2014/main" val="2688628005"/>
                    </a:ext>
                  </a:extLst>
                </a:gridCol>
                <a:gridCol w="258167">
                  <a:extLst>
                    <a:ext uri="{9D8B030D-6E8A-4147-A177-3AD203B41FA5}">
                      <a16:colId xmlns:a16="http://schemas.microsoft.com/office/drawing/2014/main" val="3801786314"/>
                    </a:ext>
                  </a:extLst>
                </a:gridCol>
                <a:gridCol w="258167">
                  <a:extLst>
                    <a:ext uri="{9D8B030D-6E8A-4147-A177-3AD203B41FA5}">
                      <a16:colId xmlns:a16="http://schemas.microsoft.com/office/drawing/2014/main" val="426857512"/>
                    </a:ext>
                  </a:extLst>
                </a:gridCol>
                <a:gridCol w="258167">
                  <a:extLst>
                    <a:ext uri="{9D8B030D-6E8A-4147-A177-3AD203B41FA5}">
                      <a16:colId xmlns:a16="http://schemas.microsoft.com/office/drawing/2014/main" val="620123800"/>
                    </a:ext>
                  </a:extLst>
                </a:gridCol>
                <a:gridCol w="258167">
                  <a:extLst>
                    <a:ext uri="{9D8B030D-6E8A-4147-A177-3AD203B41FA5}">
                      <a16:colId xmlns:a16="http://schemas.microsoft.com/office/drawing/2014/main" val="1782122250"/>
                    </a:ext>
                  </a:extLst>
                </a:gridCol>
                <a:gridCol w="258167">
                  <a:extLst>
                    <a:ext uri="{9D8B030D-6E8A-4147-A177-3AD203B41FA5}">
                      <a16:colId xmlns:a16="http://schemas.microsoft.com/office/drawing/2014/main" val="551522030"/>
                    </a:ext>
                  </a:extLst>
                </a:gridCol>
                <a:gridCol w="258167">
                  <a:extLst>
                    <a:ext uri="{9D8B030D-6E8A-4147-A177-3AD203B41FA5}">
                      <a16:colId xmlns:a16="http://schemas.microsoft.com/office/drawing/2014/main" val="4018663211"/>
                    </a:ext>
                  </a:extLst>
                </a:gridCol>
                <a:gridCol w="258167">
                  <a:extLst>
                    <a:ext uri="{9D8B030D-6E8A-4147-A177-3AD203B41FA5}">
                      <a16:colId xmlns:a16="http://schemas.microsoft.com/office/drawing/2014/main" val="1082705258"/>
                    </a:ext>
                  </a:extLst>
                </a:gridCol>
                <a:gridCol w="451794">
                  <a:extLst>
                    <a:ext uri="{9D8B030D-6E8A-4147-A177-3AD203B41FA5}">
                      <a16:colId xmlns:a16="http://schemas.microsoft.com/office/drawing/2014/main" val="3244523811"/>
                    </a:ext>
                  </a:extLst>
                </a:gridCol>
                <a:gridCol w="258167">
                  <a:extLst>
                    <a:ext uri="{9D8B030D-6E8A-4147-A177-3AD203B41FA5}">
                      <a16:colId xmlns:a16="http://schemas.microsoft.com/office/drawing/2014/main" val="488289824"/>
                    </a:ext>
                  </a:extLst>
                </a:gridCol>
                <a:gridCol w="258167">
                  <a:extLst>
                    <a:ext uri="{9D8B030D-6E8A-4147-A177-3AD203B41FA5}">
                      <a16:colId xmlns:a16="http://schemas.microsoft.com/office/drawing/2014/main" val="2877630270"/>
                    </a:ext>
                  </a:extLst>
                </a:gridCol>
                <a:gridCol w="258167">
                  <a:extLst>
                    <a:ext uri="{9D8B030D-6E8A-4147-A177-3AD203B41FA5}">
                      <a16:colId xmlns:a16="http://schemas.microsoft.com/office/drawing/2014/main" val="2071579650"/>
                    </a:ext>
                  </a:extLst>
                </a:gridCol>
                <a:gridCol w="451794">
                  <a:extLst>
                    <a:ext uri="{9D8B030D-6E8A-4147-A177-3AD203B41FA5}">
                      <a16:colId xmlns:a16="http://schemas.microsoft.com/office/drawing/2014/main" val="421462496"/>
                    </a:ext>
                  </a:extLst>
                </a:gridCol>
                <a:gridCol w="258167">
                  <a:extLst>
                    <a:ext uri="{9D8B030D-6E8A-4147-A177-3AD203B41FA5}">
                      <a16:colId xmlns:a16="http://schemas.microsoft.com/office/drawing/2014/main" val="3510822313"/>
                    </a:ext>
                  </a:extLst>
                </a:gridCol>
              </a:tblGrid>
              <a:tr h="25057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4165"/>
                    </a:solidFill>
                  </a:tcPr>
                </a:tc>
                <a:tc gridSpan="14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Level 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416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11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Level 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416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5079952"/>
                  </a:ext>
                </a:extLst>
              </a:tr>
              <a:tr h="186680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Project </a:t>
                      </a:r>
                    </a:p>
                    <a:p>
                      <a:pPr algn="ctr" fontAlgn="ctr"/>
                      <a:endParaRPr lang="en-US" sz="1100" b="1" u="none" strike="noStrike" dirty="0">
                        <a:effectLst/>
                      </a:endParaRPr>
                    </a:p>
                    <a:p>
                      <a:pPr algn="ctr" fontAlgn="ctr"/>
                      <a:endParaRPr lang="en-US" sz="1100" b="1" u="none" strike="noStrike" dirty="0">
                        <a:effectLst/>
                      </a:endParaRPr>
                    </a:p>
                    <a:p>
                      <a:pPr algn="ctr" fontAlgn="ctr"/>
                      <a:endParaRPr lang="en-US" sz="1100" b="1" u="none" strike="noStrike" dirty="0">
                        <a:effectLst/>
                      </a:endParaRPr>
                    </a:p>
                    <a:p>
                      <a:pPr algn="ctr" fontAlgn="ctr"/>
                      <a:endParaRPr lang="en-US" sz="1100" b="1" u="none" strike="noStrike" dirty="0">
                        <a:effectLst/>
                      </a:endParaRPr>
                    </a:p>
                    <a:p>
                      <a:pPr algn="ctr" fontAlgn="ctr"/>
                      <a:endParaRPr lang="en-US" sz="1100" b="1" u="none" strike="noStrike" dirty="0">
                        <a:effectLst/>
                      </a:endParaRPr>
                    </a:p>
                    <a:p>
                      <a:pPr algn="ctr" fontAlgn="ctr"/>
                      <a:endParaRPr lang="en-US" sz="1100" b="1" u="none" strike="noStrike" dirty="0">
                        <a:effectLst/>
                      </a:endParaRPr>
                    </a:p>
                    <a:p>
                      <a:pPr algn="ctr" fontAlgn="ctr"/>
                      <a:endParaRPr lang="en-US" sz="1100" b="1" u="none" strike="noStrike" dirty="0">
                        <a:effectLst/>
                      </a:endParaRPr>
                    </a:p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Path</a:t>
                      </a:r>
                      <a:r>
                        <a:rPr lang="en-US" sz="900" u="none" strike="noStrike" dirty="0">
                          <a:effectLst/>
                        </a:rPr>
                        <a:t> 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Manage Change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vert="vert270"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Positive Coaching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vert="vert27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Leading a Team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vert="vert27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Motivate Others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vert="vert27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Difficult Situations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vert="vert27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Communicate Change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vert="vert27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Create a Podcast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vert="vert27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Social Media Presence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vert="vert27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Difficult Audience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vert="vert27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Blogging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vert="vert27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Online Meetings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vert="vert27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Q&amp;A Session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vert="vert27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PR Strategies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vert="vert27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Manage Projects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vert="vert27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Lead Any Situation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vert="vert270"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Reflect on Path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vert="vert27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Manage Events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vert="vert27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Team Building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vert="vert27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Develop A Vision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vert="vert27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High Performance Leadership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vert="vert27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Lesson Learned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vert="vert27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Panel Discussion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vert="vert27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Ethical Leadership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vert="vert27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Volunteer Organization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vert="vert27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Professional Speaking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vert="vert27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0522512"/>
                  </a:ext>
                </a:extLst>
              </a:tr>
              <a:tr h="26310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57150" indent="0" algn="l" fontAlgn="b"/>
                      <a:r>
                        <a:rPr lang="en-US" sz="1100" b="1" u="none" strike="noStrike" dirty="0">
                          <a:effectLst/>
                        </a:rPr>
                        <a:t>Dynamic Leadership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r>
                        <a:rPr lang="en-US" sz="1100" u="none" strike="noStrike" dirty="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4347" marR="4347" marT="4347" marB="0"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r>
                        <a:rPr lang="en-US" sz="1100" u="none" strike="noStrike" dirty="0">
                          <a:effectLst/>
                          <a:sym typeface="Wingdings" panose="05000000000000000000" pitchFamily="2" charset="2"/>
                        </a:rPr>
                        <a:t>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r>
                        <a:rPr lang="en-US" sz="1100" u="none" strike="noStrike" dirty="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4347" marR="4347" marT="4347" marB="0"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8865053"/>
                  </a:ext>
                </a:extLst>
              </a:tr>
              <a:tr h="25057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57150" indent="0" algn="l" fontAlgn="b"/>
                      <a:r>
                        <a:rPr lang="en-US" sz="1100" b="1" u="none" strike="noStrike" dirty="0">
                          <a:effectLst/>
                        </a:rPr>
                        <a:t>Effective Coaching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r>
                        <a:rPr lang="en-US" sz="1100" u="none" strike="noStrike" dirty="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3490712"/>
                  </a:ext>
                </a:extLst>
              </a:tr>
              <a:tr h="25057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57150" indent="0" algn="l" fontAlgn="b">
                        <a:tabLst/>
                      </a:pPr>
                      <a:r>
                        <a:rPr lang="en-US" sz="1100" b="1" u="none" strike="noStrike" dirty="0">
                          <a:effectLst/>
                        </a:rPr>
                        <a:t>Innovative Planning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r>
                        <a:rPr lang="en-US" sz="1100" u="none" strike="noStrike" dirty="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1965330"/>
                  </a:ext>
                </a:extLst>
              </a:tr>
              <a:tr h="25057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57150" indent="0" algn="l" fontAlgn="b"/>
                      <a:r>
                        <a:rPr lang="en-US" sz="1100" b="1" u="none" strike="noStrike" dirty="0">
                          <a:effectLst/>
                        </a:rPr>
                        <a:t>Leadership Development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r>
                        <a:rPr lang="en-US" sz="1100" u="none" strike="noStrike" dirty="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r>
                        <a:rPr lang="en-US" sz="1100" u="none" strike="noStrike" dirty="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2435657"/>
                  </a:ext>
                </a:extLst>
              </a:tr>
              <a:tr h="25057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57150" indent="0" algn="l" fontAlgn="b"/>
                      <a:r>
                        <a:rPr lang="en-US" sz="1100" b="1" u="none" strike="noStrike" dirty="0">
                          <a:effectLst/>
                        </a:rPr>
                        <a:t>Motivational Strategies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r>
                        <a:rPr lang="en-US" sz="1100" u="none" strike="noStrike" dirty="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r>
                        <a:rPr lang="en-US" sz="1100" u="none" strike="noStrike" dirty="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69351"/>
                  </a:ext>
                </a:extLst>
              </a:tr>
              <a:tr h="25057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57150" indent="0" algn="l" fontAlgn="b"/>
                      <a:r>
                        <a:rPr lang="en-US" sz="1100" b="1" u="none" strike="noStrike" dirty="0">
                          <a:effectLst/>
                        </a:rPr>
                        <a:t>Persuasive Influence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r>
                        <a:rPr lang="en-US" sz="1100" u="none" strike="noStrike" dirty="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r>
                        <a:rPr lang="en-US" sz="1100" u="none" strike="noStrike" dirty="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5975494"/>
                  </a:ext>
                </a:extLst>
              </a:tr>
              <a:tr h="25057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57150" indent="0" algn="l" fontAlgn="b"/>
                      <a:r>
                        <a:rPr lang="en-US" sz="1100" b="1" u="none" strike="noStrike" dirty="0">
                          <a:effectLst/>
                        </a:rPr>
                        <a:t>Presentation Mastery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r>
                        <a:rPr lang="en-US" sz="1100" u="none" strike="noStrike" dirty="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r>
                        <a:rPr lang="en-US" sz="1100" u="none" strike="noStrike" dirty="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638463"/>
                  </a:ext>
                </a:extLst>
              </a:tr>
              <a:tr h="25057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57150" indent="0" algn="l" fontAlgn="b"/>
                      <a:r>
                        <a:rPr lang="en-US" sz="1100" b="1" u="none" strike="noStrike" dirty="0">
                          <a:effectLst/>
                        </a:rPr>
                        <a:t>Strategic Relationships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r>
                        <a:rPr lang="en-US" sz="1100" u="none" strike="noStrike" dirty="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r>
                        <a:rPr lang="en-US" sz="1100" u="none" strike="noStrike" dirty="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1482862"/>
                  </a:ext>
                </a:extLst>
              </a:tr>
              <a:tr h="25057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57150" indent="0" algn="l" fontAlgn="b"/>
                      <a:r>
                        <a:rPr lang="en-US" sz="1100" b="1" u="none" strike="noStrike" dirty="0">
                          <a:effectLst/>
                        </a:rPr>
                        <a:t>Team Collaboration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r>
                        <a:rPr lang="en-US" sz="1100" u="none" strike="noStrike" dirty="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r>
                        <a:rPr lang="en-US" sz="1100" u="none" strike="noStrike" dirty="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4347" marR="4347" marT="4347" marB="0"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8532000"/>
                  </a:ext>
                </a:extLst>
              </a:tr>
              <a:tr h="26310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57150" indent="0" algn="l" fontAlgn="b"/>
                      <a:r>
                        <a:rPr lang="en-US" sz="1100" b="1" u="none" strike="noStrike" dirty="0">
                          <a:effectLst/>
                        </a:rPr>
                        <a:t>Visionary Communication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r>
                        <a:rPr lang="en-US" sz="1100" u="none" strike="noStrike" dirty="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algn="ctr" fontAlgn="b"/>
                      <a:r>
                        <a:rPr lang="en-US" sz="1100" u="none" strike="noStrike" dirty="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>
                    <a:lnL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4165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183635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D6BB43E8-412E-416F-9E2F-A8AD1969D8CA}"/>
              </a:ext>
            </a:extLst>
          </p:cNvPr>
          <p:cNvSpPr txBox="1"/>
          <p:nvPr/>
        </p:nvSpPr>
        <p:spPr>
          <a:xfrm>
            <a:off x="1066800" y="838200"/>
            <a:ext cx="13660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ym typeface="Wingdings" panose="05000000000000000000" pitchFamily="2" charset="2"/>
              </a:rPr>
              <a:t></a:t>
            </a:r>
            <a:r>
              <a:rPr lang="en-US" sz="1800" dirty="0"/>
              <a:t> Required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B58C14-A8A7-4111-9CD4-F930E9C79B93}"/>
              </a:ext>
            </a:extLst>
          </p:cNvPr>
          <p:cNvSpPr txBox="1"/>
          <p:nvPr/>
        </p:nvSpPr>
        <p:spPr>
          <a:xfrm>
            <a:off x="2845999" y="838200"/>
            <a:ext cx="1313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ym typeface="Wingdings" panose="05000000000000000000" pitchFamily="2" charset="2"/>
              </a:rPr>
              <a:t></a:t>
            </a:r>
            <a:r>
              <a:rPr lang="en-US" sz="1800" dirty="0"/>
              <a:t> Optional</a:t>
            </a:r>
          </a:p>
        </p:txBody>
      </p:sp>
    </p:spTree>
    <p:extLst>
      <p:ext uri="{BB962C8B-B14F-4D97-AF65-F5344CB8AC3E}">
        <p14:creationId xmlns:p14="http://schemas.microsoft.com/office/powerpoint/2010/main" val="3857938155"/>
      </p:ext>
    </p:extLst>
  </p:cSld>
  <p:clrMapOvr>
    <a:masterClrMapping/>
  </p:clrMapOvr>
  <p:transition>
    <p:cu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458200" cy="3581400"/>
          </a:xfrm>
        </p:spPr>
        <p:txBody>
          <a:bodyPr/>
          <a:lstStyle/>
          <a:p>
            <a:r>
              <a:rPr lang="en-US" dirty="0"/>
              <a:t>Serve as club officer for 1 complete term</a:t>
            </a:r>
          </a:p>
          <a:p>
            <a:r>
              <a:rPr lang="en-US" dirty="0"/>
              <a:t>Serve as District officer for 1 complete term</a:t>
            </a:r>
          </a:p>
          <a:p>
            <a:r>
              <a:rPr lang="en-US" dirty="0"/>
              <a:t>Serve as Club Mentor or Coach</a:t>
            </a:r>
          </a:p>
          <a:p>
            <a:r>
              <a:rPr lang="en-US" dirty="0"/>
              <a:t>Complete any one of the following”</a:t>
            </a:r>
          </a:p>
          <a:p>
            <a:pPr lvl="1"/>
            <a:r>
              <a:rPr lang="en-US" dirty="0"/>
              <a:t>Serve as Club Sponsor</a:t>
            </a:r>
          </a:p>
          <a:p>
            <a:pPr lvl="1"/>
            <a:r>
              <a:rPr lang="en-US" dirty="0"/>
              <a:t>Conduct </a:t>
            </a:r>
            <a:r>
              <a:rPr lang="en-US" dirty="0" err="1"/>
              <a:t>Speechcraft</a:t>
            </a:r>
            <a:r>
              <a:rPr lang="en-US" dirty="0"/>
              <a:t> workshop</a:t>
            </a:r>
          </a:p>
          <a:p>
            <a:pPr lvl="1"/>
            <a:r>
              <a:rPr lang="en-US" dirty="0"/>
              <a:t>Conduct Youth Leadership Program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76200" y="0"/>
            <a:ext cx="8229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+mj-lt"/>
                <a:ea typeface="+mj-ea"/>
                <a:cs typeface="ヒラギノ角ゴ Pro W3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</a:defRPr>
            </a:lvl9pPr>
          </a:lstStyle>
          <a:p>
            <a:r>
              <a:rPr lang="en-US" kern="0" dirty="0">
                <a:solidFill>
                  <a:schemeClr val="bg1"/>
                </a:solidFill>
              </a:rPr>
              <a:t>Service Leadership Requirements</a:t>
            </a:r>
          </a:p>
        </p:txBody>
      </p:sp>
    </p:spTree>
    <p:extLst>
      <p:ext uri="{BB962C8B-B14F-4D97-AF65-F5344CB8AC3E}">
        <p14:creationId xmlns:p14="http://schemas.microsoft.com/office/powerpoint/2010/main" val="2735341169"/>
      </p:ext>
    </p:extLst>
  </p:cSld>
  <p:clrMapOvr>
    <a:masterClrMapping/>
  </p:clrMapOvr>
  <p:transition>
    <p:cut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8648700" cy="3581400"/>
          </a:xfrm>
        </p:spPr>
        <p:txBody>
          <a:bodyPr/>
          <a:lstStyle/>
          <a:p>
            <a:r>
              <a:rPr lang="en-US" dirty="0"/>
              <a:t>Demonstrate your skills as a communicator &amp; leader</a:t>
            </a:r>
          </a:p>
          <a:p>
            <a:r>
              <a:rPr lang="en-US" dirty="0"/>
              <a:t>Plan &amp; complete a project for an organization</a:t>
            </a:r>
          </a:p>
          <a:p>
            <a:r>
              <a:rPr lang="en-US" dirty="0"/>
              <a:t>Build a team &amp; design a plan</a:t>
            </a:r>
          </a:p>
          <a:p>
            <a:r>
              <a:rPr lang="en-US" dirty="0"/>
              <a:t>Organize the project &amp; lead the team</a:t>
            </a:r>
          </a:p>
          <a:p>
            <a:r>
              <a:rPr lang="en-US" dirty="0"/>
              <a:t>Obtain feedback from the team</a:t>
            </a:r>
          </a:p>
          <a:p>
            <a:r>
              <a:rPr lang="en-US" dirty="0"/>
              <a:t>Present your Project to the club</a:t>
            </a:r>
          </a:p>
          <a:p>
            <a:r>
              <a:rPr lang="en-US" dirty="0"/>
              <a:t>Present your results to the club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76200" y="0"/>
            <a:ext cx="8229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+mj-lt"/>
                <a:ea typeface="+mj-ea"/>
                <a:cs typeface="ヒラギノ角ゴ Pro W3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</a:defRPr>
            </a:lvl9pPr>
          </a:lstStyle>
          <a:p>
            <a:r>
              <a:rPr lang="en-US" kern="0" dirty="0">
                <a:solidFill>
                  <a:schemeClr val="bg1"/>
                </a:solidFill>
              </a:rPr>
              <a:t>DTM Capstone Project</a:t>
            </a:r>
          </a:p>
        </p:txBody>
      </p:sp>
    </p:spTree>
    <p:extLst>
      <p:ext uri="{BB962C8B-B14F-4D97-AF65-F5344CB8AC3E}">
        <p14:creationId xmlns:p14="http://schemas.microsoft.com/office/powerpoint/2010/main" val="1717007429"/>
      </p:ext>
    </p:extLst>
  </p:cSld>
  <p:clrMapOvr>
    <a:masterClrMapping/>
  </p:clrMapOvr>
  <p:transition>
    <p:cut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885950"/>
            <a:ext cx="8458200" cy="3581400"/>
          </a:xfrm>
        </p:spPr>
        <p:txBody>
          <a:bodyPr/>
          <a:lstStyle/>
          <a:p>
            <a:r>
              <a:rPr lang="en-US" dirty="0"/>
              <a:t>Complete any 2 Paths</a:t>
            </a:r>
          </a:p>
          <a:p>
            <a:r>
              <a:rPr lang="en-US" dirty="0"/>
              <a:t>Complete 4 Service Leadership Requirements</a:t>
            </a:r>
          </a:p>
          <a:p>
            <a:r>
              <a:rPr lang="en-US" dirty="0"/>
              <a:t>Complete a DTM Capstone Project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76200" y="0"/>
            <a:ext cx="8229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+mj-lt"/>
                <a:ea typeface="+mj-ea"/>
                <a:cs typeface="ヒラギノ角ゴ Pro W3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</a:defRPr>
            </a:lvl9pPr>
          </a:lstStyle>
          <a:p>
            <a:r>
              <a:rPr lang="en-US" kern="0" dirty="0">
                <a:solidFill>
                  <a:schemeClr val="bg1"/>
                </a:solidFill>
              </a:rPr>
              <a:t>Distinguished Toastmaster 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DF8922F-C7A6-4677-9E4E-8D4B52BFECF5}"/>
              </a:ext>
            </a:extLst>
          </p:cNvPr>
          <p:cNvSpPr/>
          <p:nvPr/>
        </p:nvSpPr>
        <p:spPr>
          <a:xfrm>
            <a:off x="2247900" y="647700"/>
            <a:ext cx="4724400" cy="6477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accent6">
                    <a:lumMod val="90000"/>
                    <a:lumOff val="10000"/>
                  </a:schemeClr>
                </a:solidFill>
              </a:rPr>
              <a:t>Eligibility</a:t>
            </a:r>
          </a:p>
        </p:txBody>
      </p:sp>
    </p:spTree>
    <p:extLst>
      <p:ext uri="{BB962C8B-B14F-4D97-AF65-F5344CB8AC3E}">
        <p14:creationId xmlns:p14="http://schemas.microsoft.com/office/powerpoint/2010/main" val="3985280556"/>
      </p:ext>
    </p:extLst>
  </p:cSld>
  <p:clrMapOvr>
    <a:masterClrMapping/>
  </p:clrMapOvr>
  <p:transition>
    <p:cut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 bwMode="auto">
          <a:xfrm>
            <a:off x="76200" y="0"/>
            <a:ext cx="8229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+mj-lt"/>
                <a:ea typeface="+mj-ea"/>
                <a:cs typeface="ヒラギノ角ゴ Pro W3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</a:defRPr>
            </a:lvl9pPr>
          </a:lstStyle>
          <a:p>
            <a:r>
              <a:rPr lang="en-US" sz="3200" kern="0" dirty="0">
                <a:solidFill>
                  <a:schemeClr val="bg1"/>
                </a:solidFill>
              </a:rPr>
              <a:t>Toastmasters Educational Program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6D0D443-F716-4284-AC04-183FB0EED6F5}"/>
              </a:ext>
            </a:extLst>
          </p:cNvPr>
          <p:cNvSpPr txBox="1">
            <a:spLocks/>
          </p:cNvSpPr>
          <p:nvPr/>
        </p:nvSpPr>
        <p:spPr bwMode="auto">
          <a:xfrm>
            <a:off x="8305800" y="5980260"/>
            <a:ext cx="45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C995B18-DFA5-402E-883C-C7E19E7B1374}" type="slidenum">
              <a:rPr kumimoji="0" lang="en-US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4C9A1DC-4F56-403C-825B-478336D5C05F}"/>
              </a:ext>
            </a:extLst>
          </p:cNvPr>
          <p:cNvSpPr/>
          <p:nvPr/>
        </p:nvSpPr>
        <p:spPr>
          <a:xfrm>
            <a:off x="1954218" y="844550"/>
            <a:ext cx="4724400" cy="8382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accent6">
                    <a:lumMod val="90000"/>
                    <a:lumOff val="10000"/>
                  </a:schemeClr>
                </a:solidFill>
              </a:rPr>
              <a:t>What’s Your Goal?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5FB7DE2-B78A-4177-88A5-45E0B3ADC05F}"/>
              </a:ext>
            </a:extLst>
          </p:cNvPr>
          <p:cNvSpPr/>
          <p:nvPr/>
        </p:nvSpPr>
        <p:spPr>
          <a:xfrm>
            <a:off x="1286472" y="4741296"/>
            <a:ext cx="5613696" cy="1139654"/>
          </a:xfrm>
          <a:prstGeom prst="rect">
            <a:avLst/>
          </a:prstGeom>
          <a:solidFill>
            <a:srgbClr val="005B8E"/>
          </a:solidFill>
          <a:ln w="25400" cap="flat" cmpd="sng" algn="ctr">
            <a:solidFill>
              <a:srgbClr val="772432">
                <a:shade val="50000"/>
              </a:srgbClr>
            </a:solidFill>
            <a:prstDash val="solid"/>
          </a:ln>
          <a:effectLst/>
        </p:spPr>
        <p:txBody>
          <a:bodyPr rtlCol="0"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600" kern="0" dirty="0">
                <a:solidFill>
                  <a:srgbClr val="FFFFFF"/>
                </a:solidFill>
                <a:latin typeface="Arial"/>
                <a:ea typeface="+mn-ea"/>
                <a:cs typeface="+mn-cs"/>
              </a:rPr>
              <a:t>Chosen Path 2 (e.g., Team Collaboration)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8415981-BF69-41EB-95CB-879160A36000}"/>
              </a:ext>
            </a:extLst>
          </p:cNvPr>
          <p:cNvSpPr/>
          <p:nvPr/>
        </p:nvSpPr>
        <p:spPr>
          <a:xfrm>
            <a:off x="7550629" y="3773125"/>
            <a:ext cx="1568686" cy="631002"/>
          </a:xfrm>
          <a:prstGeom prst="roundRect">
            <a:avLst/>
          </a:prstGeom>
          <a:solidFill>
            <a:srgbClr val="772432"/>
          </a:solidFill>
          <a:ln w="25400" cap="flat" cmpd="sng" algn="ctr">
            <a:solidFill>
              <a:srgbClr val="772432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600" kern="0" dirty="0">
                <a:solidFill>
                  <a:srgbClr val="FFFFFF"/>
                </a:solidFill>
                <a:latin typeface="Arial"/>
                <a:ea typeface="+mn-ea"/>
                <a:cs typeface="+mn-cs"/>
              </a:rPr>
              <a:t>Distinguished Toastmaster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77467AC-85CC-4BA7-8EFF-C455985E6D36}"/>
              </a:ext>
            </a:extLst>
          </p:cNvPr>
          <p:cNvSpPr/>
          <p:nvPr/>
        </p:nvSpPr>
        <p:spPr>
          <a:xfrm>
            <a:off x="1444820" y="4883872"/>
            <a:ext cx="1018797" cy="650194"/>
          </a:xfrm>
          <a:prstGeom prst="rect">
            <a:avLst/>
          </a:prstGeom>
          <a:solidFill>
            <a:srgbClr val="F5DCAF"/>
          </a:solidFill>
          <a:ln w="25400" cap="flat" cmpd="sng" algn="ctr">
            <a:solidFill>
              <a:srgbClr val="772432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400" b="1" kern="0" dirty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+mn-ea"/>
                <a:cs typeface="+mn-cs"/>
              </a:rPr>
              <a:t>Level 1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000" kern="0" dirty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+mn-ea"/>
                <a:cs typeface="+mn-cs"/>
              </a:rPr>
              <a:t>Mastering Fundamentals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F2679E4-A0D1-4835-A665-0ADA58038EC2}"/>
              </a:ext>
            </a:extLst>
          </p:cNvPr>
          <p:cNvSpPr/>
          <p:nvPr/>
        </p:nvSpPr>
        <p:spPr>
          <a:xfrm>
            <a:off x="2525791" y="4883872"/>
            <a:ext cx="1018797" cy="650194"/>
          </a:xfrm>
          <a:prstGeom prst="rect">
            <a:avLst/>
          </a:prstGeom>
          <a:solidFill>
            <a:srgbClr val="F5DCAF"/>
          </a:solidFill>
          <a:ln w="25400" cap="flat" cmpd="sng" algn="ctr">
            <a:solidFill>
              <a:srgbClr val="772432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400" b="1" kern="0" dirty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+mn-ea"/>
                <a:cs typeface="+mn-cs"/>
              </a:rPr>
              <a:t>Level 2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000" kern="0" dirty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+mn-ea"/>
                <a:cs typeface="+mn-cs"/>
              </a:rPr>
              <a:t>Learning Your Style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E93B37C-1BCF-4C38-91C3-1F5F48F6C4A1}"/>
              </a:ext>
            </a:extLst>
          </p:cNvPr>
          <p:cNvSpPr/>
          <p:nvPr/>
        </p:nvSpPr>
        <p:spPr>
          <a:xfrm>
            <a:off x="3596128" y="4883872"/>
            <a:ext cx="1018797" cy="650194"/>
          </a:xfrm>
          <a:prstGeom prst="rect">
            <a:avLst/>
          </a:prstGeom>
          <a:solidFill>
            <a:srgbClr val="F5DCAF"/>
          </a:solidFill>
          <a:ln w="25400" cap="flat" cmpd="sng" algn="ctr">
            <a:solidFill>
              <a:srgbClr val="772432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400" b="1" kern="0" dirty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+mn-ea"/>
                <a:cs typeface="+mn-cs"/>
              </a:rPr>
              <a:t>Level 3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000" kern="0" dirty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+mn-ea"/>
                <a:cs typeface="+mn-cs"/>
              </a:rPr>
              <a:t>Increasing Knowledge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D723572-69C6-4BB3-9B1B-2FE7DE52DD20}"/>
              </a:ext>
            </a:extLst>
          </p:cNvPr>
          <p:cNvSpPr/>
          <p:nvPr/>
        </p:nvSpPr>
        <p:spPr>
          <a:xfrm>
            <a:off x="4665139" y="4883872"/>
            <a:ext cx="1018797" cy="650194"/>
          </a:xfrm>
          <a:prstGeom prst="rect">
            <a:avLst/>
          </a:prstGeom>
          <a:solidFill>
            <a:srgbClr val="F5DCAF"/>
          </a:solidFill>
          <a:ln w="25400" cap="flat" cmpd="sng" algn="ctr">
            <a:solidFill>
              <a:srgbClr val="772432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400" b="1" kern="0" dirty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+mn-ea"/>
                <a:cs typeface="+mn-cs"/>
              </a:rPr>
              <a:t>Level 4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000" kern="0" dirty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+mn-ea"/>
                <a:cs typeface="+mn-cs"/>
              </a:rPr>
              <a:t>Building</a:t>
            </a:r>
            <a:br>
              <a:rPr lang="en-US" sz="1000" kern="0" dirty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+mn-ea"/>
                <a:cs typeface="+mn-cs"/>
              </a:rPr>
            </a:br>
            <a:r>
              <a:rPr lang="en-US" sz="1000" kern="0" dirty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+mn-ea"/>
                <a:cs typeface="+mn-cs"/>
              </a:rPr>
              <a:t>Skills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671C1FE-A9A0-4482-9397-B94C4A567FE9}"/>
              </a:ext>
            </a:extLst>
          </p:cNvPr>
          <p:cNvSpPr/>
          <p:nvPr/>
        </p:nvSpPr>
        <p:spPr>
          <a:xfrm>
            <a:off x="5728675" y="4883872"/>
            <a:ext cx="1018797" cy="650194"/>
          </a:xfrm>
          <a:prstGeom prst="rect">
            <a:avLst/>
          </a:prstGeom>
          <a:solidFill>
            <a:srgbClr val="F5DCAF"/>
          </a:solidFill>
          <a:ln w="25400" cap="flat" cmpd="sng" algn="ctr">
            <a:solidFill>
              <a:srgbClr val="772432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400" b="1" kern="0" dirty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+mn-ea"/>
                <a:cs typeface="+mn-cs"/>
              </a:rPr>
              <a:t>Level 5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000" kern="0" dirty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+mn-ea"/>
                <a:cs typeface="+mn-cs"/>
              </a:rPr>
              <a:t>Demonstrating Expertise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7999D59-51C1-486C-AF7C-972CBC0F06AA}"/>
              </a:ext>
            </a:extLst>
          </p:cNvPr>
          <p:cNvSpPr/>
          <p:nvPr/>
        </p:nvSpPr>
        <p:spPr>
          <a:xfrm>
            <a:off x="1286472" y="3517900"/>
            <a:ext cx="5613696" cy="1139654"/>
          </a:xfrm>
          <a:prstGeom prst="rect">
            <a:avLst/>
          </a:prstGeom>
          <a:solidFill>
            <a:srgbClr val="005B8E"/>
          </a:solidFill>
          <a:ln w="25400" cap="flat" cmpd="sng" algn="ctr">
            <a:solidFill>
              <a:srgbClr val="772432">
                <a:shade val="50000"/>
              </a:srgbClr>
            </a:solidFill>
            <a:prstDash val="solid"/>
          </a:ln>
          <a:effectLst/>
        </p:spPr>
        <p:txBody>
          <a:bodyPr rtlCol="0"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600" kern="0" dirty="0">
                <a:solidFill>
                  <a:srgbClr val="FFFFFF"/>
                </a:solidFill>
                <a:latin typeface="Arial"/>
                <a:ea typeface="+mn-ea"/>
                <a:cs typeface="+mn-cs"/>
              </a:rPr>
              <a:t>Chosen Path 1 (e.g., Presentation Mastery)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0551B54-AE72-4A57-8FAF-A22983A032C5}"/>
              </a:ext>
            </a:extLst>
          </p:cNvPr>
          <p:cNvSpPr/>
          <p:nvPr/>
        </p:nvSpPr>
        <p:spPr>
          <a:xfrm>
            <a:off x="1444820" y="3647776"/>
            <a:ext cx="1018797" cy="650194"/>
          </a:xfrm>
          <a:prstGeom prst="rect">
            <a:avLst/>
          </a:prstGeom>
          <a:solidFill>
            <a:srgbClr val="F5DCAF"/>
          </a:solidFill>
          <a:ln w="25400" cap="flat" cmpd="sng" algn="ctr">
            <a:solidFill>
              <a:srgbClr val="772432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400" b="1" kern="0" dirty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+mn-ea"/>
                <a:cs typeface="+mn-cs"/>
              </a:rPr>
              <a:t>Level 1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000" kern="0" dirty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+mn-ea"/>
                <a:cs typeface="+mn-cs"/>
              </a:rPr>
              <a:t>Mastering Fundamentals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EBC0896-C5EC-4605-829B-468AB27775BF}"/>
              </a:ext>
            </a:extLst>
          </p:cNvPr>
          <p:cNvSpPr/>
          <p:nvPr/>
        </p:nvSpPr>
        <p:spPr>
          <a:xfrm>
            <a:off x="2525791" y="3647776"/>
            <a:ext cx="1018797" cy="650194"/>
          </a:xfrm>
          <a:prstGeom prst="rect">
            <a:avLst/>
          </a:prstGeom>
          <a:solidFill>
            <a:srgbClr val="F5DCAF"/>
          </a:solidFill>
          <a:ln w="25400" cap="flat" cmpd="sng" algn="ctr">
            <a:solidFill>
              <a:srgbClr val="772432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400" b="1" kern="0" dirty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+mn-ea"/>
                <a:cs typeface="+mn-cs"/>
              </a:rPr>
              <a:t>Level 2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000" kern="0" dirty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+mn-ea"/>
                <a:cs typeface="+mn-cs"/>
              </a:rPr>
              <a:t>Learning Your Style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7A8603F-C5B7-4A5A-9B4C-324381D33132}"/>
              </a:ext>
            </a:extLst>
          </p:cNvPr>
          <p:cNvSpPr/>
          <p:nvPr/>
        </p:nvSpPr>
        <p:spPr>
          <a:xfrm>
            <a:off x="3596128" y="3647776"/>
            <a:ext cx="1018797" cy="650194"/>
          </a:xfrm>
          <a:prstGeom prst="rect">
            <a:avLst/>
          </a:prstGeom>
          <a:solidFill>
            <a:srgbClr val="F5DCAF"/>
          </a:solidFill>
          <a:ln w="25400" cap="flat" cmpd="sng" algn="ctr">
            <a:solidFill>
              <a:srgbClr val="772432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400" b="1" kern="0" dirty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+mn-ea"/>
                <a:cs typeface="+mn-cs"/>
              </a:rPr>
              <a:t>Level 3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000" kern="0" dirty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+mn-ea"/>
                <a:cs typeface="+mn-cs"/>
              </a:rPr>
              <a:t>Increasing Knowledge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06A986A-8565-4F85-94F3-CCF62A1D09C0}"/>
              </a:ext>
            </a:extLst>
          </p:cNvPr>
          <p:cNvSpPr/>
          <p:nvPr/>
        </p:nvSpPr>
        <p:spPr>
          <a:xfrm>
            <a:off x="4665139" y="3647776"/>
            <a:ext cx="1018797" cy="650194"/>
          </a:xfrm>
          <a:prstGeom prst="rect">
            <a:avLst/>
          </a:prstGeom>
          <a:solidFill>
            <a:srgbClr val="F5DCAF"/>
          </a:solidFill>
          <a:ln w="25400" cap="flat" cmpd="sng" algn="ctr">
            <a:solidFill>
              <a:srgbClr val="772432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400" b="1" kern="0" dirty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+mn-ea"/>
                <a:cs typeface="+mn-cs"/>
              </a:rPr>
              <a:t>Level 4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000" kern="0" dirty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+mn-ea"/>
                <a:cs typeface="+mn-cs"/>
              </a:rPr>
              <a:t>Building</a:t>
            </a:r>
            <a:br>
              <a:rPr lang="en-US" sz="1000" kern="0" dirty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+mn-ea"/>
                <a:cs typeface="+mn-cs"/>
              </a:rPr>
            </a:br>
            <a:r>
              <a:rPr lang="en-US" sz="1000" kern="0" dirty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+mn-ea"/>
                <a:cs typeface="+mn-cs"/>
              </a:rPr>
              <a:t>Skills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6024758-638F-4A00-8D93-3EF6FA769AEC}"/>
              </a:ext>
            </a:extLst>
          </p:cNvPr>
          <p:cNvSpPr/>
          <p:nvPr/>
        </p:nvSpPr>
        <p:spPr>
          <a:xfrm>
            <a:off x="5728675" y="3647776"/>
            <a:ext cx="1018797" cy="650194"/>
          </a:xfrm>
          <a:prstGeom prst="rect">
            <a:avLst/>
          </a:prstGeom>
          <a:solidFill>
            <a:srgbClr val="F5DCAF"/>
          </a:solidFill>
          <a:ln w="25400" cap="flat" cmpd="sng" algn="ctr">
            <a:solidFill>
              <a:srgbClr val="772432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400" b="1" kern="0" dirty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+mn-ea"/>
                <a:cs typeface="+mn-cs"/>
              </a:rPr>
              <a:t>Level 5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000" kern="0" dirty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+mn-ea"/>
                <a:cs typeface="+mn-cs"/>
              </a:rPr>
              <a:t>Demonstrating Expertise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77B2A20-C715-4E71-B817-52DEFD2E4ECE}"/>
              </a:ext>
            </a:extLst>
          </p:cNvPr>
          <p:cNvSpPr/>
          <p:nvPr/>
        </p:nvSpPr>
        <p:spPr>
          <a:xfrm>
            <a:off x="1286472" y="3001099"/>
            <a:ext cx="5613696" cy="440601"/>
          </a:xfrm>
          <a:prstGeom prst="rect">
            <a:avLst/>
          </a:prstGeom>
          <a:solidFill>
            <a:srgbClr val="772432">
              <a:lumMod val="60000"/>
              <a:lumOff val="40000"/>
            </a:srgbClr>
          </a:solidFill>
          <a:ln w="25400" cap="flat" cmpd="sng" algn="ctr">
            <a:solidFill>
              <a:srgbClr val="772432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600" kern="0" dirty="0">
                <a:solidFill>
                  <a:srgbClr val="FFFFFF"/>
                </a:solidFill>
                <a:latin typeface="Arial"/>
                <a:ea typeface="+mn-ea"/>
                <a:cs typeface="+mn-cs"/>
              </a:rPr>
              <a:t>Club Sponsor or </a:t>
            </a:r>
            <a:r>
              <a:rPr lang="en-US" sz="1600" kern="0" dirty="0" err="1">
                <a:solidFill>
                  <a:srgbClr val="FFFFFF"/>
                </a:solidFill>
                <a:latin typeface="Arial"/>
                <a:ea typeface="+mn-ea"/>
                <a:cs typeface="+mn-cs"/>
              </a:rPr>
              <a:t>Speechcraft</a:t>
            </a:r>
            <a:r>
              <a:rPr lang="en-US" sz="1600" kern="0" dirty="0">
                <a:solidFill>
                  <a:srgbClr val="FFFFFF"/>
                </a:solidFill>
                <a:latin typeface="Arial"/>
                <a:ea typeface="+mn-ea"/>
                <a:cs typeface="+mn-cs"/>
              </a:rPr>
              <a:t> or Youth Leadership Program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6D7C4FA-8B24-4919-BA9B-8FCAD9F6C4FE}"/>
              </a:ext>
            </a:extLst>
          </p:cNvPr>
          <p:cNvSpPr/>
          <p:nvPr/>
        </p:nvSpPr>
        <p:spPr>
          <a:xfrm>
            <a:off x="1286472" y="2490512"/>
            <a:ext cx="5613696" cy="440601"/>
          </a:xfrm>
          <a:prstGeom prst="rect">
            <a:avLst/>
          </a:prstGeom>
          <a:solidFill>
            <a:srgbClr val="772432">
              <a:lumMod val="40000"/>
              <a:lumOff val="60000"/>
            </a:srgbClr>
          </a:solidFill>
          <a:ln w="25400" cap="flat" cmpd="sng" algn="ctr">
            <a:solidFill>
              <a:srgbClr val="772432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600" kern="0" dirty="0">
                <a:solidFill>
                  <a:srgbClr val="FFFFFF"/>
                </a:solidFill>
                <a:latin typeface="Arial"/>
                <a:ea typeface="+mn-ea"/>
                <a:cs typeface="+mn-cs"/>
              </a:rPr>
              <a:t>Club Mentor or Coach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0447373-2A3F-4733-9072-E1108696A317}"/>
              </a:ext>
            </a:extLst>
          </p:cNvPr>
          <p:cNvSpPr/>
          <p:nvPr/>
        </p:nvSpPr>
        <p:spPr>
          <a:xfrm>
            <a:off x="1286472" y="1981200"/>
            <a:ext cx="2770632" cy="440601"/>
          </a:xfrm>
          <a:prstGeom prst="rect">
            <a:avLst/>
          </a:prstGeom>
          <a:solidFill>
            <a:srgbClr val="004165">
              <a:lumMod val="75000"/>
              <a:lumOff val="25000"/>
            </a:srgbClr>
          </a:solidFill>
          <a:ln w="25400" cap="flat" cmpd="sng" algn="ctr">
            <a:solidFill>
              <a:srgbClr val="772432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600" kern="0" dirty="0">
                <a:solidFill>
                  <a:srgbClr val="FFFFFF"/>
                </a:solidFill>
                <a:latin typeface="Arial"/>
                <a:ea typeface="+mn-ea"/>
                <a:cs typeface="+mn-cs"/>
              </a:rPr>
              <a:t>Club Officer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0B0A03A-81A3-431A-88B8-E786069B57F8}"/>
              </a:ext>
            </a:extLst>
          </p:cNvPr>
          <p:cNvSpPr/>
          <p:nvPr/>
        </p:nvSpPr>
        <p:spPr>
          <a:xfrm>
            <a:off x="4131272" y="1981200"/>
            <a:ext cx="2770632" cy="440601"/>
          </a:xfrm>
          <a:prstGeom prst="rect">
            <a:avLst/>
          </a:prstGeom>
          <a:solidFill>
            <a:srgbClr val="004165">
              <a:lumMod val="75000"/>
              <a:lumOff val="25000"/>
            </a:srgbClr>
          </a:solidFill>
          <a:ln w="25400" cap="flat" cmpd="sng" algn="ctr">
            <a:solidFill>
              <a:srgbClr val="772432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600" kern="0" dirty="0">
                <a:solidFill>
                  <a:srgbClr val="FFFFFF"/>
                </a:solidFill>
                <a:latin typeface="Arial"/>
                <a:ea typeface="+mn-ea"/>
                <a:cs typeface="+mn-cs"/>
              </a:rPr>
              <a:t>District Officer</a:t>
            </a:r>
          </a:p>
        </p:txBody>
      </p:sp>
      <p:sp>
        <p:nvSpPr>
          <p:cNvPr id="25" name="Arrow: Pentagon 24">
            <a:extLst>
              <a:ext uri="{FF2B5EF4-FFF2-40B4-BE49-F238E27FC236}">
                <a16:creationId xmlns:a16="http://schemas.microsoft.com/office/drawing/2014/main" id="{89F0A112-79CB-44EA-A5E1-291ABCF7DDB8}"/>
              </a:ext>
            </a:extLst>
          </p:cNvPr>
          <p:cNvSpPr/>
          <p:nvPr/>
        </p:nvSpPr>
        <p:spPr>
          <a:xfrm>
            <a:off x="85790" y="3773125"/>
            <a:ext cx="1162582" cy="631002"/>
          </a:xfrm>
          <a:prstGeom prst="homePlate">
            <a:avLst/>
          </a:prstGeom>
          <a:solidFill>
            <a:srgbClr val="772432"/>
          </a:solidFill>
          <a:ln w="25400" cap="flat" cmpd="sng" algn="ctr">
            <a:solidFill>
              <a:srgbClr val="772432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600" kern="0" dirty="0">
                <a:solidFill>
                  <a:srgbClr val="FFFFFF"/>
                </a:solidFill>
                <a:latin typeface="Arial"/>
                <a:ea typeface="+mn-ea"/>
                <a:cs typeface="+mn-cs"/>
              </a:rPr>
              <a:t>New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600" kern="0" dirty="0">
                <a:solidFill>
                  <a:srgbClr val="FFFFFF"/>
                </a:solidFill>
                <a:latin typeface="Arial"/>
                <a:ea typeface="+mn-ea"/>
                <a:cs typeface="+mn-cs"/>
              </a:rPr>
              <a:t>Member</a:t>
            </a:r>
          </a:p>
        </p:txBody>
      </p:sp>
      <p:sp>
        <p:nvSpPr>
          <p:cNvPr id="26" name="Trapezoid 25">
            <a:extLst>
              <a:ext uri="{FF2B5EF4-FFF2-40B4-BE49-F238E27FC236}">
                <a16:creationId xmlns:a16="http://schemas.microsoft.com/office/drawing/2014/main" id="{45AAB72A-A0B4-4EF5-B70E-B61C7EF8FA9F}"/>
              </a:ext>
            </a:extLst>
          </p:cNvPr>
          <p:cNvSpPr/>
          <p:nvPr/>
        </p:nvSpPr>
        <p:spPr>
          <a:xfrm rot="5400000">
            <a:off x="5292897" y="3664375"/>
            <a:ext cx="3899750" cy="533400"/>
          </a:xfrm>
          <a:prstGeom prst="trapezoid">
            <a:avLst/>
          </a:prstGeom>
          <a:solidFill>
            <a:srgbClr val="772432">
              <a:lumMod val="60000"/>
              <a:lumOff val="40000"/>
            </a:srgbClr>
          </a:solidFill>
          <a:ln w="25400" cap="flat" cmpd="sng" algn="ctr">
            <a:solidFill>
              <a:srgbClr val="772432">
                <a:shade val="50000"/>
              </a:srgbClr>
            </a:solidFill>
            <a:prstDash val="solid"/>
          </a:ln>
          <a:effectLst/>
        </p:spPr>
        <p:txBody>
          <a:bodyPr vert="horz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600" kern="0" dirty="0">
                <a:solidFill>
                  <a:srgbClr val="FFFFFF"/>
                </a:solidFill>
                <a:latin typeface="Arial"/>
                <a:ea typeface="+mn-ea"/>
                <a:cs typeface="+mn-cs"/>
              </a:rPr>
              <a:t>Capstone Project</a:t>
            </a:r>
          </a:p>
        </p:txBody>
      </p:sp>
    </p:spTree>
    <p:extLst>
      <p:ext uri="{BB962C8B-B14F-4D97-AF65-F5344CB8AC3E}">
        <p14:creationId xmlns:p14="http://schemas.microsoft.com/office/powerpoint/2010/main" val="2256132604"/>
      </p:ext>
    </p:extLst>
  </p:cSld>
  <p:clrMapOvr>
    <a:masterClrMapping/>
  </p:clrMapOvr>
  <p:transition>
    <p:cut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76400"/>
            <a:ext cx="8458200" cy="3581400"/>
          </a:xfrm>
        </p:spPr>
        <p:txBody>
          <a:bodyPr/>
          <a:lstStyle/>
          <a:p>
            <a:r>
              <a:rPr lang="en-US" dirty="0"/>
              <a:t>Speak to your President or VP Ed</a:t>
            </a:r>
          </a:p>
          <a:p>
            <a:r>
              <a:rPr lang="en-US" dirty="0"/>
              <a:t>www.toastmasters.org</a:t>
            </a:r>
          </a:p>
          <a:p>
            <a:r>
              <a:rPr lang="en-US" dirty="0"/>
              <a:t>Frederick Toastmasters website</a:t>
            </a:r>
            <a:br>
              <a:rPr lang="en-US" dirty="0"/>
            </a:br>
            <a:r>
              <a:rPr lang="en-US" altLang="en-US" sz="2000" i="1" dirty="0">
                <a:hlinkClick r:id="rId3"/>
              </a:rPr>
              <a:t>http://frederick.toastmastersclubs.org/Pathways_Program.html</a:t>
            </a:r>
            <a:endParaRPr lang="en-US" sz="2000" dirty="0"/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76200" y="0"/>
            <a:ext cx="8229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+mj-lt"/>
                <a:ea typeface="+mj-ea"/>
                <a:cs typeface="ヒラギノ角ゴ Pro W3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</a:defRPr>
            </a:lvl9pPr>
          </a:lstStyle>
          <a:p>
            <a:r>
              <a:rPr lang="en-US" kern="0" dirty="0">
                <a:solidFill>
                  <a:schemeClr val="bg1"/>
                </a:solidFill>
              </a:rPr>
              <a:t>More Information </a:t>
            </a:r>
          </a:p>
        </p:txBody>
      </p:sp>
    </p:spTree>
    <p:extLst>
      <p:ext uri="{BB962C8B-B14F-4D97-AF65-F5344CB8AC3E}">
        <p14:creationId xmlns:p14="http://schemas.microsoft.com/office/powerpoint/2010/main" val="3673931359"/>
      </p:ext>
    </p:extLst>
  </p:cSld>
  <p:clrMapOvr>
    <a:masterClrMapping/>
  </p:clrMapOvr>
  <p:transition>
    <p:cut/>
  </p:transition>
</p:sld>
</file>

<file path=ppt/theme/theme1.xml><?xml version="1.0" encoding="utf-8"?>
<a:theme xmlns:a="http://schemas.openxmlformats.org/drawingml/2006/main" name="Basic">
  <a:themeElements>
    <a:clrScheme name="Basic 14">
      <a:dk1>
        <a:srgbClr val="000000"/>
      </a:dk1>
      <a:lt1>
        <a:srgbClr val="FFFFFF"/>
      </a:lt1>
      <a:dk2>
        <a:srgbClr val="004165"/>
      </a:dk2>
      <a:lt2>
        <a:srgbClr val="808080"/>
      </a:lt2>
      <a:accent1>
        <a:srgbClr val="772432"/>
      </a:accent1>
      <a:accent2>
        <a:srgbClr val="004165"/>
      </a:accent2>
      <a:accent3>
        <a:srgbClr val="FFFFFF"/>
      </a:accent3>
      <a:accent4>
        <a:srgbClr val="000000"/>
      </a:accent4>
      <a:accent5>
        <a:srgbClr val="BDACAD"/>
      </a:accent5>
      <a:accent6>
        <a:srgbClr val="003A5B"/>
      </a:accent6>
      <a:hlink>
        <a:srgbClr val="CD202C"/>
      </a:hlink>
      <a:folHlink>
        <a:srgbClr val="CD202C"/>
      </a:folHlink>
    </a:clrScheme>
    <a:fontScheme name="Basic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asic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sic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sic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sic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sic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sic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sic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sic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sic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sic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sic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sic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sic 13">
        <a:dk1>
          <a:srgbClr val="000000"/>
        </a:dk1>
        <a:lt1>
          <a:srgbClr val="FFFFFF"/>
        </a:lt1>
        <a:dk2>
          <a:srgbClr val="004165"/>
        </a:dk2>
        <a:lt2>
          <a:srgbClr val="808080"/>
        </a:lt2>
        <a:accent1>
          <a:srgbClr val="772432"/>
        </a:accent1>
        <a:accent2>
          <a:srgbClr val="004165"/>
        </a:accent2>
        <a:accent3>
          <a:srgbClr val="FFFFFF"/>
        </a:accent3>
        <a:accent4>
          <a:srgbClr val="000000"/>
        </a:accent4>
        <a:accent5>
          <a:srgbClr val="BDACAD"/>
        </a:accent5>
        <a:accent6>
          <a:srgbClr val="003A5B"/>
        </a:accent6>
        <a:hlink>
          <a:srgbClr val="A9B2B1"/>
        </a:hlink>
        <a:folHlink>
          <a:srgbClr val="F2DF7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sic 14">
        <a:dk1>
          <a:srgbClr val="000000"/>
        </a:dk1>
        <a:lt1>
          <a:srgbClr val="FFFFFF"/>
        </a:lt1>
        <a:dk2>
          <a:srgbClr val="004165"/>
        </a:dk2>
        <a:lt2>
          <a:srgbClr val="808080"/>
        </a:lt2>
        <a:accent1>
          <a:srgbClr val="772432"/>
        </a:accent1>
        <a:accent2>
          <a:srgbClr val="004165"/>
        </a:accent2>
        <a:accent3>
          <a:srgbClr val="FFFFFF"/>
        </a:accent3>
        <a:accent4>
          <a:srgbClr val="000000"/>
        </a:accent4>
        <a:accent5>
          <a:srgbClr val="BDACAD"/>
        </a:accent5>
        <a:accent6>
          <a:srgbClr val="003A5B"/>
        </a:accent6>
        <a:hlink>
          <a:srgbClr val="CD202C"/>
        </a:hlink>
        <a:folHlink>
          <a:srgbClr val="CD202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sic 15">
        <a:dk1>
          <a:srgbClr val="000000"/>
        </a:dk1>
        <a:lt1>
          <a:srgbClr val="FFFFFF"/>
        </a:lt1>
        <a:dk2>
          <a:srgbClr val="004165"/>
        </a:dk2>
        <a:lt2>
          <a:srgbClr val="808080"/>
        </a:lt2>
        <a:accent1>
          <a:srgbClr val="772432"/>
        </a:accent1>
        <a:accent2>
          <a:srgbClr val="004165"/>
        </a:accent2>
        <a:accent3>
          <a:srgbClr val="FFFFFF"/>
        </a:accent3>
        <a:accent4>
          <a:srgbClr val="000000"/>
        </a:accent4>
        <a:accent5>
          <a:srgbClr val="BDACAD"/>
        </a:accent5>
        <a:accent6>
          <a:srgbClr val="003A5B"/>
        </a:accent6>
        <a:hlink>
          <a:srgbClr val="A9B2B1"/>
        </a:hlink>
        <a:folHlink>
          <a:srgbClr val="CD202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Spacer">
  <a:themeElements>
    <a:clrScheme name="Spacer 13">
      <a:dk1>
        <a:srgbClr val="000000"/>
      </a:dk1>
      <a:lt1>
        <a:srgbClr val="FFFFFF"/>
      </a:lt1>
      <a:dk2>
        <a:srgbClr val="004165"/>
      </a:dk2>
      <a:lt2>
        <a:srgbClr val="808080"/>
      </a:lt2>
      <a:accent1>
        <a:srgbClr val="772432"/>
      </a:accent1>
      <a:accent2>
        <a:srgbClr val="004165"/>
      </a:accent2>
      <a:accent3>
        <a:srgbClr val="FFFFFF"/>
      </a:accent3>
      <a:accent4>
        <a:srgbClr val="000000"/>
      </a:accent4>
      <a:accent5>
        <a:srgbClr val="BDACAD"/>
      </a:accent5>
      <a:accent6>
        <a:srgbClr val="003A5B"/>
      </a:accent6>
      <a:hlink>
        <a:srgbClr val="CD202C"/>
      </a:hlink>
      <a:folHlink>
        <a:srgbClr val="CD202C"/>
      </a:folHlink>
    </a:clrScheme>
    <a:fontScheme name="Spac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pac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pac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pac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pac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pac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pac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pac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pac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pac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pac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pac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pac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pacer 13">
        <a:dk1>
          <a:srgbClr val="000000"/>
        </a:dk1>
        <a:lt1>
          <a:srgbClr val="FFFFFF"/>
        </a:lt1>
        <a:dk2>
          <a:srgbClr val="004165"/>
        </a:dk2>
        <a:lt2>
          <a:srgbClr val="808080"/>
        </a:lt2>
        <a:accent1>
          <a:srgbClr val="772432"/>
        </a:accent1>
        <a:accent2>
          <a:srgbClr val="004165"/>
        </a:accent2>
        <a:accent3>
          <a:srgbClr val="FFFFFF"/>
        </a:accent3>
        <a:accent4>
          <a:srgbClr val="000000"/>
        </a:accent4>
        <a:accent5>
          <a:srgbClr val="BDACAD"/>
        </a:accent5>
        <a:accent6>
          <a:srgbClr val="003A5B"/>
        </a:accent6>
        <a:hlink>
          <a:srgbClr val="CD202C"/>
        </a:hlink>
        <a:folHlink>
          <a:srgbClr val="CD202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pacer 14">
        <a:dk1>
          <a:srgbClr val="000000"/>
        </a:dk1>
        <a:lt1>
          <a:srgbClr val="FFFFFF"/>
        </a:lt1>
        <a:dk2>
          <a:srgbClr val="004165"/>
        </a:dk2>
        <a:lt2>
          <a:srgbClr val="808080"/>
        </a:lt2>
        <a:accent1>
          <a:srgbClr val="772432"/>
        </a:accent1>
        <a:accent2>
          <a:srgbClr val="004165"/>
        </a:accent2>
        <a:accent3>
          <a:srgbClr val="FFFFFF"/>
        </a:accent3>
        <a:accent4>
          <a:srgbClr val="000000"/>
        </a:accent4>
        <a:accent5>
          <a:srgbClr val="BDACAD"/>
        </a:accent5>
        <a:accent6>
          <a:srgbClr val="003A5B"/>
        </a:accent6>
        <a:hlink>
          <a:srgbClr val="A9B2B1"/>
        </a:hlink>
        <a:folHlink>
          <a:srgbClr val="CD202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629</TotalTime>
  <Words>1049</Words>
  <Application>Microsoft Office PowerPoint</Application>
  <PresentationFormat>On-screen Show (4:3)</PresentationFormat>
  <Paragraphs>674</Paragraphs>
  <Slides>13</Slides>
  <Notes>12</Notes>
  <HiddenSlides>1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Calibri</vt:lpstr>
      <vt:lpstr>Webdings</vt:lpstr>
      <vt:lpstr>Wingdings</vt:lpstr>
      <vt:lpstr>ヒラギノ角ゴ Pro W3</vt:lpstr>
      <vt:lpstr>Basic</vt:lpstr>
      <vt:lpstr>Spacer</vt:lpstr>
      <vt:lpstr>The Toastmasters Educational Program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Toastmasters International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Diana Helms</dc:creator>
  <cp:lastModifiedBy>Hofmann, Joe</cp:lastModifiedBy>
  <cp:revision>66</cp:revision>
  <dcterms:created xsi:type="dcterms:W3CDTF">2011-08-11T18:02:08Z</dcterms:created>
  <dcterms:modified xsi:type="dcterms:W3CDTF">2018-08-14T18:49:43Z</dcterms:modified>
</cp:coreProperties>
</file>