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74" r:id="rId2"/>
  </p:sldMasterIdLst>
  <p:notesMasterIdLst>
    <p:notesMasterId r:id="rId8"/>
  </p:notesMasterIdLst>
  <p:handoutMasterIdLst>
    <p:handoutMasterId r:id="rId9"/>
  </p:handoutMasterIdLst>
  <p:sldIdLst>
    <p:sldId id="256" r:id="rId3"/>
    <p:sldId id="272" r:id="rId4"/>
    <p:sldId id="276" r:id="rId5"/>
    <p:sldId id="274" r:id="rId6"/>
    <p:sldId id="275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124" autoAdjust="0"/>
  </p:normalViewPr>
  <p:slideViewPr>
    <p:cSldViewPr>
      <p:cViewPr varScale="1">
        <p:scale>
          <a:sx n="75" d="100"/>
          <a:sy n="75" d="100"/>
        </p:scale>
        <p:origin x="10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1C1BA3-6E95-4C16-95E2-E520AB9B72F4}" type="datetimeFigureOut">
              <a:rPr lang="en-US"/>
              <a:pPr/>
              <a:t>12/12/2017</a:t>
            </a:fld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824A00-C032-496D-8187-6705EB1BD1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79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E335F-1347-4E74-8BF8-CF19C07CCFC1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81B31-DCF1-48DE-9AFC-3CEC4F3085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7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63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7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422184-5924-F24E-A88A-68FAF5C025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188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43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ebdings" pitchFamily="18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B9CE-83DA-4209-9053-2959E96A7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F7BC7-9710-4EDB-BC15-D7D8F3253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64DE6-3D8E-45B8-A410-3E9F53147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40386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40386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FA58F-D8B0-4370-BDBE-143496D31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EDD8D-DE61-4D12-9725-B9FCF8FF2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81E95-8769-401A-B1A2-C826121C5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45CE0-CF60-4473-9F48-6346D738F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84BA5-9DAE-4E0B-91B9-95E60BD01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3F592-6614-4FC3-BFB3-D23077A9B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2E9D1-E95C-4508-94F0-DAAE598B2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6638"/>
            <a:ext cx="2057400" cy="4906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6638"/>
            <a:ext cx="6019800" cy="4906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8C7F4-3C29-45C5-8794-709074FD5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02870-7E19-47EC-A088-579DF6445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F633-8025-4B78-B1A7-BEC8FD41D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2606C-5C22-453D-B153-AFE3C914B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F491-503D-402D-99AA-5AF4E813E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FAB2A-92D3-4626-B0C3-E0793E860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BB594-07B7-44DA-B6C7-A8EAC4E5D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2707-90D9-4E20-8549-B31843788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35B1F-6B56-44EA-BC87-3D792B397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E626B-284D-4A8E-BAB7-1DA91A425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C5123-5B01-47D0-91CE-3BF13023B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C9007-99F5-4D55-942C-A8F3D7502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36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622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096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E5E409D7-57D5-4DB2-B13B-B84A6A5C1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ebdings" pitchFamily="18" charset="2"/>
        <a:buChar char="4"/>
        <a:defRPr sz="32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0198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F18C77C2-8CA1-460C-B1FF-271786FA6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4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oastmasters.org/~/media/C74952D666414797BE9B165B739B7CF9.ashx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d4tm.org/index.php/pathways/paths-and-project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Pathways Webinar /</a:t>
            </a:r>
            <a:br>
              <a:rPr lang="en-US" dirty="0"/>
            </a:br>
            <a:r>
              <a:rPr lang="en-US" dirty="0"/>
              <a:t>Deep Dive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/>
          <a:p>
            <a:r>
              <a:rPr lang="en-US" dirty="0"/>
              <a:t>Joe Hofmann, DTM</a:t>
            </a:r>
            <a:br>
              <a:rPr lang="en-US" dirty="0"/>
            </a:br>
            <a:r>
              <a:rPr lang="en-US" sz="2400" dirty="0"/>
              <a:t>D18 Pathways Guide</a:t>
            </a: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Current Educational Program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8D9169-62F4-4317-880F-98FBA8CBA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400"/>
            <a:ext cx="9144000" cy="3913632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5FD8AD1-89B6-4557-8651-C84361B95CD1}"/>
              </a:ext>
            </a:extLst>
          </p:cNvPr>
          <p:cNvSpPr/>
          <p:nvPr/>
        </p:nvSpPr>
        <p:spPr>
          <a:xfrm>
            <a:off x="1905000" y="1728216"/>
            <a:ext cx="5257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6F50724-19FD-489D-BE7A-1273E61BA924}"/>
              </a:ext>
            </a:extLst>
          </p:cNvPr>
          <p:cNvSpPr/>
          <p:nvPr/>
        </p:nvSpPr>
        <p:spPr>
          <a:xfrm>
            <a:off x="1905000" y="4471416"/>
            <a:ext cx="5257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290A56B-017E-49F3-8911-E23D957A1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0" y="5295171"/>
            <a:ext cx="3124200" cy="1046922"/>
          </a:xfrm>
        </p:spPr>
        <p:txBody>
          <a:bodyPr/>
          <a:lstStyle/>
          <a:p>
            <a:r>
              <a:rPr lang="en-US" sz="1800" dirty="0"/>
              <a:t>59 Projects</a:t>
            </a:r>
          </a:p>
          <a:p>
            <a:r>
              <a:rPr lang="en-US" sz="1800" dirty="0"/>
              <a:t>46 Speeches</a:t>
            </a:r>
          </a:p>
          <a:p>
            <a:r>
              <a:rPr lang="en-US" sz="1800" dirty="0"/>
              <a:t>1 hour workshop/class</a:t>
            </a:r>
            <a:endParaRPr lang="en-US" sz="1400" dirty="0"/>
          </a:p>
          <a:p>
            <a:endParaRPr lang="en-US" sz="18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25E6210-EF45-44D8-963F-96906C767C5D}"/>
              </a:ext>
            </a:extLst>
          </p:cNvPr>
          <p:cNvSpPr txBox="1">
            <a:spLocks/>
          </p:cNvSpPr>
          <p:nvPr/>
        </p:nvSpPr>
        <p:spPr bwMode="auto">
          <a:xfrm>
            <a:off x="952500" y="5537200"/>
            <a:ext cx="3581400" cy="700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itchFamily="18" charset="2"/>
              <a:buChar char="4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400" kern="0" dirty="0"/>
              <a:t>2 Tracks (Paths)</a:t>
            </a:r>
            <a:endParaRPr lang="en-US" sz="1800" kern="0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DBDC4EA0-0AEB-4352-B809-B2D00B75C77D}"/>
              </a:ext>
            </a:extLst>
          </p:cNvPr>
          <p:cNvSpPr/>
          <p:nvPr/>
        </p:nvSpPr>
        <p:spPr>
          <a:xfrm>
            <a:off x="4038600" y="5539264"/>
            <a:ext cx="1159133" cy="4805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63571"/>
      </p:ext>
    </p:extLst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588E06-FAC1-480E-97BD-72026A2E8FBD}"/>
              </a:ext>
            </a:extLst>
          </p:cNvPr>
          <p:cNvSpPr/>
          <p:nvPr/>
        </p:nvSpPr>
        <p:spPr>
          <a:xfrm>
            <a:off x="1257300" y="3965746"/>
            <a:ext cx="5613696" cy="1139654"/>
          </a:xfrm>
          <a:prstGeom prst="rect">
            <a:avLst/>
          </a:prstGeom>
          <a:solidFill>
            <a:srgbClr val="005B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dirty="0"/>
              <a:t>Chosen Path 2 (e.g., Team Collaboration)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 Educational Program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290A56B-017E-49F3-8911-E23D957A1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5353878"/>
            <a:ext cx="3124200" cy="1046922"/>
          </a:xfrm>
        </p:spPr>
        <p:txBody>
          <a:bodyPr/>
          <a:lstStyle/>
          <a:p>
            <a:r>
              <a:rPr lang="en-US" sz="1800" dirty="0"/>
              <a:t>59 Projects</a:t>
            </a:r>
          </a:p>
          <a:p>
            <a:r>
              <a:rPr lang="en-US" sz="1800" dirty="0"/>
              <a:t>27-30 Speeches</a:t>
            </a:r>
          </a:p>
          <a:p>
            <a:r>
              <a:rPr lang="en-US" sz="1800" dirty="0"/>
              <a:t>1 Capstone project</a:t>
            </a:r>
            <a:endParaRPr lang="en-US" sz="1400" dirty="0"/>
          </a:p>
          <a:p>
            <a:endParaRPr lang="en-US" sz="18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25E6210-EF45-44D8-963F-96906C767C5D}"/>
              </a:ext>
            </a:extLst>
          </p:cNvPr>
          <p:cNvSpPr txBox="1">
            <a:spLocks/>
          </p:cNvSpPr>
          <p:nvPr/>
        </p:nvSpPr>
        <p:spPr bwMode="auto">
          <a:xfrm>
            <a:off x="1143000" y="5618193"/>
            <a:ext cx="3260546" cy="51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itchFamily="18" charset="2"/>
              <a:buChar char="4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400" kern="0" dirty="0"/>
              <a:t>2 of 10 Paths</a:t>
            </a:r>
            <a:endParaRPr lang="en-US" sz="1800" kern="0" dirty="0"/>
          </a:p>
          <a:p>
            <a:endParaRPr lang="en-US" sz="2400" kern="0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DBDC4EA0-0AEB-4352-B809-B2D00B75C77D}"/>
              </a:ext>
            </a:extLst>
          </p:cNvPr>
          <p:cNvSpPr/>
          <p:nvPr/>
        </p:nvSpPr>
        <p:spPr>
          <a:xfrm>
            <a:off x="3657600" y="5597971"/>
            <a:ext cx="1159133" cy="4805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B4314D3-74F2-41A1-B780-69E15D9FE904}"/>
              </a:ext>
            </a:extLst>
          </p:cNvPr>
          <p:cNvSpPr/>
          <p:nvPr/>
        </p:nvSpPr>
        <p:spPr>
          <a:xfrm>
            <a:off x="7521457" y="2997575"/>
            <a:ext cx="1568686" cy="631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Distinguished Toastmaster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DC6FFD-FAAB-4547-8DD4-60C823CA26C3}"/>
              </a:ext>
            </a:extLst>
          </p:cNvPr>
          <p:cNvSpPr/>
          <p:nvPr/>
        </p:nvSpPr>
        <p:spPr>
          <a:xfrm>
            <a:off x="1415648" y="4108322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1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Mastering Fundamentals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27A879-7947-4EC2-A7D5-5F8D1DF53B39}"/>
              </a:ext>
            </a:extLst>
          </p:cNvPr>
          <p:cNvSpPr/>
          <p:nvPr/>
        </p:nvSpPr>
        <p:spPr>
          <a:xfrm>
            <a:off x="2496619" y="4108322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2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Learning Your Style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5404F90-5062-497D-9912-AE45E0F8786E}"/>
              </a:ext>
            </a:extLst>
          </p:cNvPr>
          <p:cNvSpPr/>
          <p:nvPr/>
        </p:nvSpPr>
        <p:spPr>
          <a:xfrm>
            <a:off x="3566956" y="4108322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3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Increasing Knowledge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3C7D934-49E7-4B67-876F-2B4BFC9D7F48}"/>
              </a:ext>
            </a:extLst>
          </p:cNvPr>
          <p:cNvSpPr/>
          <p:nvPr/>
        </p:nvSpPr>
        <p:spPr>
          <a:xfrm>
            <a:off x="4635967" y="4108322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4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Building</a:t>
            </a:r>
            <a:b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</a:br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Skills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DD9CAFD-59C6-4496-819C-998CF953ACB1}"/>
              </a:ext>
            </a:extLst>
          </p:cNvPr>
          <p:cNvSpPr/>
          <p:nvPr/>
        </p:nvSpPr>
        <p:spPr>
          <a:xfrm>
            <a:off x="5699503" y="4108322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5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Demonstrating Expertise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0236B5-B5E5-4EC3-9B2A-259B3BC13344}"/>
              </a:ext>
            </a:extLst>
          </p:cNvPr>
          <p:cNvSpPr/>
          <p:nvPr/>
        </p:nvSpPr>
        <p:spPr>
          <a:xfrm>
            <a:off x="1257300" y="2742350"/>
            <a:ext cx="5613696" cy="1139654"/>
          </a:xfrm>
          <a:prstGeom prst="rect">
            <a:avLst/>
          </a:prstGeom>
          <a:solidFill>
            <a:srgbClr val="005B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dirty="0"/>
              <a:t>Chosen Path 1 (e.g., Presentation Mastery)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1DC0901-455C-4156-B1B0-E6EB9C717E9C}"/>
              </a:ext>
            </a:extLst>
          </p:cNvPr>
          <p:cNvSpPr/>
          <p:nvPr/>
        </p:nvSpPr>
        <p:spPr>
          <a:xfrm>
            <a:off x="1415648" y="2872226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1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Mastering Fundamentals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B7838E1-2F42-486B-8E44-CDB92210DBF9}"/>
              </a:ext>
            </a:extLst>
          </p:cNvPr>
          <p:cNvSpPr/>
          <p:nvPr/>
        </p:nvSpPr>
        <p:spPr>
          <a:xfrm>
            <a:off x="2496619" y="2872226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2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Learning Your Style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85D874F-9004-4A49-894C-DF85948EE8A8}"/>
              </a:ext>
            </a:extLst>
          </p:cNvPr>
          <p:cNvSpPr/>
          <p:nvPr/>
        </p:nvSpPr>
        <p:spPr>
          <a:xfrm>
            <a:off x="3566956" y="2872226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3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Increasing Knowledge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0B02AB-C428-4A8F-81D5-781447E949FA}"/>
              </a:ext>
            </a:extLst>
          </p:cNvPr>
          <p:cNvSpPr/>
          <p:nvPr/>
        </p:nvSpPr>
        <p:spPr>
          <a:xfrm>
            <a:off x="4635967" y="2872226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4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Building</a:t>
            </a:r>
            <a:b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</a:br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Skills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9AD7DCF-A54F-452F-890D-B97FCF3D635E}"/>
              </a:ext>
            </a:extLst>
          </p:cNvPr>
          <p:cNvSpPr/>
          <p:nvPr/>
        </p:nvSpPr>
        <p:spPr>
          <a:xfrm>
            <a:off x="5699503" y="2872226"/>
            <a:ext cx="1018797" cy="650194"/>
          </a:xfrm>
          <a:prstGeom prst="rect">
            <a:avLst/>
          </a:prstGeom>
          <a:solidFill>
            <a:srgbClr val="F5DC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Level 5</a:t>
            </a:r>
          </a:p>
          <a:p>
            <a:pPr lvl="0" algn="ctr"/>
            <a:r>
              <a:rPr lang="en-US" sz="1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Demonstrating Expertise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BCC15F2-84FB-4529-BFE2-D0564F55D5AB}"/>
              </a:ext>
            </a:extLst>
          </p:cNvPr>
          <p:cNvSpPr/>
          <p:nvPr/>
        </p:nvSpPr>
        <p:spPr>
          <a:xfrm>
            <a:off x="1257300" y="2225549"/>
            <a:ext cx="5613696" cy="4406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Club Sponsor or </a:t>
            </a:r>
            <a:r>
              <a:rPr lang="en-US" sz="1600" dirty="0" err="1"/>
              <a:t>Speechcraft</a:t>
            </a:r>
            <a:r>
              <a:rPr lang="en-US" sz="1600" dirty="0"/>
              <a:t> or Youth Leadership Program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BABB486-3BAB-45F4-A83B-747359B3F13C}"/>
              </a:ext>
            </a:extLst>
          </p:cNvPr>
          <p:cNvSpPr/>
          <p:nvPr/>
        </p:nvSpPr>
        <p:spPr>
          <a:xfrm>
            <a:off x="1257300" y="1714962"/>
            <a:ext cx="5613696" cy="4406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Club Mentor or Coach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26A4E36-DED2-4763-A020-31A0C2C18E1E}"/>
              </a:ext>
            </a:extLst>
          </p:cNvPr>
          <p:cNvSpPr/>
          <p:nvPr/>
        </p:nvSpPr>
        <p:spPr>
          <a:xfrm>
            <a:off x="1257300" y="1205650"/>
            <a:ext cx="2770632" cy="44060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Club Officer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9A81A0F-4561-4423-9462-E0F289DBBA23}"/>
              </a:ext>
            </a:extLst>
          </p:cNvPr>
          <p:cNvSpPr/>
          <p:nvPr/>
        </p:nvSpPr>
        <p:spPr>
          <a:xfrm>
            <a:off x="4102100" y="1205650"/>
            <a:ext cx="2770632" cy="44060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District Officer</a:t>
            </a: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763FEEA-14E0-4DF3-818C-93D03B0A4837}"/>
              </a:ext>
            </a:extLst>
          </p:cNvPr>
          <p:cNvSpPr/>
          <p:nvPr/>
        </p:nvSpPr>
        <p:spPr>
          <a:xfrm>
            <a:off x="56618" y="2997575"/>
            <a:ext cx="1162582" cy="63100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dirty="0">
                <a:solidFill>
                  <a:srgbClr val="FFFFFF"/>
                </a:solidFill>
              </a:rPr>
              <a:t>New</a:t>
            </a:r>
          </a:p>
          <a:p>
            <a:pPr lvl="0" algn="ctr"/>
            <a:r>
              <a:rPr lang="en-US" sz="1600" dirty="0">
                <a:solidFill>
                  <a:srgbClr val="FFFFFF"/>
                </a:solidFill>
              </a:rPr>
              <a:t>Member</a:t>
            </a: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8D887E7E-D596-4E8C-9D06-ECB0589C8933}"/>
              </a:ext>
            </a:extLst>
          </p:cNvPr>
          <p:cNvSpPr/>
          <p:nvPr/>
        </p:nvSpPr>
        <p:spPr>
          <a:xfrm rot="5400000">
            <a:off x="5263725" y="2888825"/>
            <a:ext cx="3899750" cy="533400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/>
              <a:t>Capstone Project</a:t>
            </a:r>
          </a:p>
        </p:txBody>
      </p:sp>
    </p:spTree>
    <p:extLst>
      <p:ext uri="{BB962C8B-B14F-4D97-AF65-F5344CB8AC3E}">
        <p14:creationId xmlns:p14="http://schemas.microsoft.com/office/powerpoint/2010/main" val="4221684518"/>
      </p:ext>
    </p:extLst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81000" y="899544"/>
            <a:ext cx="1639004" cy="5620997"/>
            <a:chOff x="843148" y="340095"/>
            <a:chExt cx="2386940" cy="6139542"/>
          </a:xfrm>
        </p:grpSpPr>
        <p:sp>
          <p:nvSpPr>
            <p:cNvPr id="4" name="Rectangle 3"/>
            <p:cNvSpPr/>
            <p:nvPr/>
          </p:nvSpPr>
          <p:spPr>
            <a:xfrm flipH="1">
              <a:off x="843148" y="340095"/>
              <a:ext cx="2386940" cy="6139542"/>
            </a:xfrm>
            <a:prstGeom prst="rect">
              <a:avLst/>
            </a:prstGeom>
            <a:gradFill flip="none" rotWithShape="1">
              <a:gsLst>
                <a:gs pos="0">
                  <a:srgbClr val="A93439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1636" y="449217"/>
              <a:ext cx="2189964" cy="5921298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2210999" y="762000"/>
            <a:ext cx="6536481" cy="5653655"/>
            <a:chOff x="3847179" y="289944"/>
            <a:chExt cx="8017727" cy="615547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l="1235" t="1064" r="1621" b="998"/>
            <a:stretch/>
          </p:blipFill>
          <p:spPr>
            <a:xfrm>
              <a:off x="3847179" y="289944"/>
              <a:ext cx="8017727" cy="6155473"/>
            </a:xfrm>
            <a:prstGeom prst="rect">
              <a:avLst/>
            </a:prstGeom>
          </p:spPr>
        </p:pic>
        <p:sp>
          <p:nvSpPr>
            <p:cNvPr id="9" name="Freeform: Shape 8"/>
            <p:cNvSpPr/>
            <p:nvPr/>
          </p:nvSpPr>
          <p:spPr>
            <a:xfrm>
              <a:off x="7103335" y="1252797"/>
              <a:ext cx="1728439" cy="4936130"/>
            </a:xfrm>
            <a:custGeom>
              <a:avLst/>
              <a:gdLst>
                <a:gd name="connsiteX0" fmla="*/ 1159727 w 1728439"/>
                <a:gd name="connsiteY0" fmla="*/ 29593 h 4936130"/>
                <a:gd name="connsiteX1" fmla="*/ 1159727 w 1728439"/>
                <a:gd name="connsiteY1" fmla="*/ 29593 h 4936130"/>
                <a:gd name="connsiteX2" fmla="*/ 713678 w 1728439"/>
                <a:gd name="connsiteY2" fmla="*/ 18442 h 4936130"/>
                <a:gd name="connsiteX3" fmla="*/ 635619 w 1728439"/>
                <a:gd name="connsiteY3" fmla="*/ 29593 h 4936130"/>
                <a:gd name="connsiteX4" fmla="*/ 557561 w 1728439"/>
                <a:gd name="connsiteY4" fmla="*/ 51896 h 4936130"/>
                <a:gd name="connsiteX5" fmla="*/ 524107 w 1728439"/>
                <a:gd name="connsiteY5" fmla="*/ 74198 h 4936130"/>
                <a:gd name="connsiteX6" fmla="*/ 468351 w 1728439"/>
                <a:gd name="connsiteY6" fmla="*/ 141105 h 4936130"/>
                <a:gd name="connsiteX7" fmla="*/ 434897 w 1728439"/>
                <a:gd name="connsiteY7" fmla="*/ 208013 h 4936130"/>
                <a:gd name="connsiteX8" fmla="*/ 423746 w 1728439"/>
                <a:gd name="connsiteY8" fmla="*/ 241466 h 4936130"/>
                <a:gd name="connsiteX9" fmla="*/ 401444 w 1728439"/>
                <a:gd name="connsiteY9" fmla="*/ 263769 h 4936130"/>
                <a:gd name="connsiteX10" fmla="*/ 379141 w 1728439"/>
                <a:gd name="connsiteY10" fmla="*/ 297223 h 4936130"/>
                <a:gd name="connsiteX11" fmla="*/ 356839 w 1728439"/>
                <a:gd name="connsiteY11" fmla="*/ 352979 h 4936130"/>
                <a:gd name="connsiteX12" fmla="*/ 312234 w 1728439"/>
                <a:gd name="connsiteY12" fmla="*/ 419886 h 4936130"/>
                <a:gd name="connsiteX13" fmla="*/ 289932 w 1728439"/>
                <a:gd name="connsiteY13" fmla="*/ 486793 h 4936130"/>
                <a:gd name="connsiteX14" fmla="*/ 245327 w 1728439"/>
                <a:gd name="connsiteY14" fmla="*/ 553701 h 4936130"/>
                <a:gd name="connsiteX15" fmla="*/ 223024 w 1728439"/>
                <a:gd name="connsiteY15" fmla="*/ 620608 h 4936130"/>
                <a:gd name="connsiteX16" fmla="*/ 189571 w 1728439"/>
                <a:gd name="connsiteY16" fmla="*/ 821330 h 4936130"/>
                <a:gd name="connsiteX17" fmla="*/ 178419 w 1728439"/>
                <a:gd name="connsiteY17" fmla="*/ 988598 h 4936130"/>
                <a:gd name="connsiteX18" fmla="*/ 167268 w 1728439"/>
                <a:gd name="connsiteY18" fmla="*/ 1033203 h 4936130"/>
                <a:gd name="connsiteX19" fmla="*/ 156117 w 1728439"/>
                <a:gd name="connsiteY19" fmla="*/ 1256227 h 4936130"/>
                <a:gd name="connsiteX20" fmla="*/ 144966 w 1728439"/>
                <a:gd name="connsiteY20" fmla="*/ 1356588 h 4936130"/>
                <a:gd name="connsiteX21" fmla="*/ 133814 w 1728439"/>
                <a:gd name="connsiteY21" fmla="*/ 1390042 h 4936130"/>
                <a:gd name="connsiteX22" fmla="*/ 100361 w 1728439"/>
                <a:gd name="connsiteY22" fmla="*/ 1401193 h 4936130"/>
                <a:gd name="connsiteX23" fmla="*/ 78058 w 1728439"/>
                <a:gd name="connsiteY23" fmla="*/ 1412344 h 4936130"/>
                <a:gd name="connsiteX24" fmla="*/ 66907 w 1728439"/>
                <a:gd name="connsiteY24" fmla="*/ 1423496 h 4936130"/>
                <a:gd name="connsiteX25" fmla="*/ 55756 w 1728439"/>
                <a:gd name="connsiteY25" fmla="*/ 1535008 h 4936130"/>
                <a:gd name="connsiteX26" fmla="*/ 33453 w 1728439"/>
                <a:gd name="connsiteY26" fmla="*/ 1579613 h 4936130"/>
                <a:gd name="connsiteX27" fmla="*/ 22302 w 1728439"/>
                <a:gd name="connsiteY27" fmla="*/ 1646520 h 4936130"/>
                <a:gd name="connsiteX28" fmla="*/ 11151 w 1728439"/>
                <a:gd name="connsiteY28" fmla="*/ 1813788 h 4936130"/>
                <a:gd name="connsiteX29" fmla="*/ 0 w 1728439"/>
                <a:gd name="connsiteY29" fmla="*/ 1869544 h 4936130"/>
                <a:gd name="connsiteX30" fmla="*/ 11151 w 1728439"/>
                <a:gd name="connsiteY30" fmla="*/ 1947603 h 4936130"/>
                <a:gd name="connsiteX31" fmla="*/ 33453 w 1728439"/>
                <a:gd name="connsiteY31" fmla="*/ 2293291 h 4936130"/>
                <a:gd name="connsiteX32" fmla="*/ 55756 w 1728439"/>
                <a:gd name="connsiteY32" fmla="*/ 2349047 h 4936130"/>
                <a:gd name="connsiteX33" fmla="*/ 78058 w 1728439"/>
                <a:gd name="connsiteY33" fmla="*/ 2438257 h 4936130"/>
                <a:gd name="connsiteX34" fmla="*/ 89210 w 1728439"/>
                <a:gd name="connsiteY34" fmla="*/ 2538618 h 4936130"/>
                <a:gd name="connsiteX35" fmla="*/ 111512 w 1728439"/>
                <a:gd name="connsiteY35" fmla="*/ 2672432 h 4936130"/>
                <a:gd name="connsiteX36" fmla="*/ 133814 w 1728439"/>
                <a:gd name="connsiteY36" fmla="*/ 2873154 h 4936130"/>
                <a:gd name="connsiteX37" fmla="*/ 144966 w 1728439"/>
                <a:gd name="connsiteY37" fmla="*/ 2906608 h 4936130"/>
                <a:gd name="connsiteX38" fmla="*/ 156117 w 1728439"/>
                <a:gd name="connsiteY38" fmla="*/ 2973515 h 4936130"/>
                <a:gd name="connsiteX39" fmla="*/ 167268 w 1728439"/>
                <a:gd name="connsiteY39" fmla="*/ 3006969 h 4936130"/>
                <a:gd name="connsiteX40" fmla="*/ 178419 w 1728439"/>
                <a:gd name="connsiteY40" fmla="*/ 3062725 h 4936130"/>
                <a:gd name="connsiteX41" fmla="*/ 200722 w 1728439"/>
                <a:gd name="connsiteY41" fmla="*/ 3140783 h 4936130"/>
                <a:gd name="connsiteX42" fmla="*/ 211873 w 1728439"/>
                <a:gd name="connsiteY42" fmla="*/ 3207691 h 4936130"/>
                <a:gd name="connsiteX43" fmla="*/ 234175 w 1728439"/>
                <a:gd name="connsiteY43" fmla="*/ 3285749 h 4936130"/>
                <a:gd name="connsiteX44" fmla="*/ 245327 w 1728439"/>
                <a:gd name="connsiteY44" fmla="*/ 3397262 h 4936130"/>
                <a:gd name="connsiteX45" fmla="*/ 256478 w 1728439"/>
                <a:gd name="connsiteY45" fmla="*/ 3430715 h 4936130"/>
                <a:gd name="connsiteX46" fmla="*/ 278780 w 1728439"/>
                <a:gd name="connsiteY46" fmla="*/ 3653740 h 4936130"/>
                <a:gd name="connsiteX47" fmla="*/ 289932 w 1728439"/>
                <a:gd name="connsiteY47" fmla="*/ 3921369 h 4936130"/>
                <a:gd name="connsiteX48" fmla="*/ 312234 w 1728439"/>
                <a:gd name="connsiteY48" fmla="*/ 4099788 h 4936130"/>
                <a:gd name="connsiteX49" fmla="*/ 323385 w 1728439"/>
                <a:gd name="connsiteY49" fmla="*/ 4222452 h 4936130"/>
                <a:gd name="connsiteX50" fmla="*/ 345688 w 1728439"/>
                <a:gd name="connsiteY50" fmla="*/ 4311662 h 4936130"/>
                <a:gd name="connsiteX51" fmla="*/ 356839 w 1728439"/>
                <a:gd name="connsiteY51" fmla="*/ 4412023 h 4936130"/>
                <a:gd name="connsiteX52" fmla="*/ 401444 w 1728439"/>
                <a:gd name="connsiteY52" fmla="*/ 4534686 h 4936130"/>
                <a:gd name="connsiteX53" fmla="*/ 412595 w 1728439"/>
                <a:gd name="connsiteY53" fmla="*/ 4601593 h 4936130"/>
                <a:gd name="connsiteX54" fmla="*/ 434897 w 1728439"/>
                <a:gd name="connsiteY54" fmla="*/ 4668501 h 4936130"/>
                <a:gd name="connsiteX55" fmla="*/ 457200 w 1728439"/>
                <a:gd name="connsiteY55" fmla="*/ 4735408 h 4936130"/>
                <a:gd name="connsiteX56" fmla="*/ 479502 w 1728439"/>
                <a:gd name="connsiteY56" fmla="*/ 4802315 h 4936130"/>
                <a:gd name="connsiteX57" fmla="*/ 501805 w 1728439"/>
                <a:gd name="connsiteY57" fmla="*/ 4824618 h 4936130"/>
                <a:gd name="connsiteX58" fmla="*/ 546410 w 1728439"/>
                <a:gd name="connsiteY58" fmla="*/ 4880374 h 4936130"/>
                <a:gd name="connsiteX59" fmla="*/ 568712 w 1728439"/>
                <a:gd name="connsiteY59" fmla="*/ 4913827 h 4936130"/>
                <a:gd name="connsiteX60" fmla="*/ 602166 w 1728439"/>
                <a:gd name="connsiteY60" fmla="*/ 4924979 h 4936130"/>
                <a:gd name="connsiteX61" fmla="*/ 1092819 w 1728439"/>
                <a:gd name="connsiteY61" fmla="*/ 4936130 h 4936130"/>
                <a:gd name="connsiteX62" fmla="*/ 1315844 w 1728439"/>
                <a:gd name="connsiteY62" fmla="*/ 4924979 h 4936130"/>
                <a:gd name="connsiteX63" fmla="*/ 1326995 w 1728439"/>
                <a:gd name="connsiteY63" fmla="*/ 4891525 h 4936130"/>
                <a:gd name="connsiteX64" fmla="*/ 1326995 w 1728439"/>
                <a:gd name="connsiteY64" fmla="*/ 4746559 h 4936130"/>
                <a:gd name="connsiteX65" fmla="*/ 1349297 w 1728439"/>
                <a:gd name="connsiteY65" fmla="*/ 4657349 h 4936130"/>
                <a:gd name="connsiteX66" fmla="*/ 1349297 w 1728439"/>
                <a:gd name="connsiteY66" fmla="*/ 4601593 h 4936130"/>
                <a:gd name="connsiteX67" fmla="*/ 1360449 w 1728439"/>
                <a:gd name="connsiteY67" fmla="*/ 4434325 h 4936130"/>
                <a:gd name="connsiteX68" fmla="*/ 1416205 w 1728439"/>
                <a:gd name="connsiteY68" fmla="*/ 3988276 h 4936130"/>
                <a:gd name="connsiteX69" fmla="*/ 1427356 w 1728439"/>
                <a:gd name="connsiteY69" fmla="*/ 3876764 h 4936130"/>
                <a:gd name="connsiteX70" fmla="*/ 1438507 w 1728439"/>
                <a:gd name="connsiteY70" fmla="*/ 3843310 h 4936130"/>
                <a:gd name="connsiteX71" fmla="*/ 1449658 w 1728439"/>
                <a:gd name="connsiteY71" fmla="*/ 3765252 h 4936130"/>
                <a:gd name="connsiteX72" fmla="*/ 1460810 w 1728439"/>
                <a:gd name="connsiteY72" fmla="*/ 3731798 h 4936130"/>
                <a:gd name="connsiteX73" fmla="*/ 1471961 w 1728439"/>
                <a:gd name="connsiteY73" fmla="*/ 3676042 h 4936130"/>
                <a:gd name="connsiteX74" fmla="*/ 1494263 w 1728439"/>
                <a:gd name="connsiteY74" fmla="*/ 3597983 h 4936130"/>
                <a:gd name="connsiteX75" fmla="*/ 1516566 w 1728439"/>
                <a:gd name="connsiteY75" fmla="*/ 3553379 h 4936130"/>
                <a:gd name="connsiteX76" fmla="*/ 1538868 w 1728439"/>
                <a:gd name="connsiteY76" fmla="*/ 3464169 h 4936130"/>
                <a:gd name="connsiteX77" fmla="*/ 1561171 w 1728439"/>
                <a:gd name="connsiteY77" fmla="*/ 3419564 h 4936130"/>
                <a:gd name="connsiteX78" fmla="*/ 1572322 w 1728439"/>
                <a:gd name="connsiteY78" fmla="*/ 3330354 h 4936130"/>
                <a:gd name="connsiteX79" fmla="*/ 1605775 w 1728439"/>
                <a:gd name="connsiteY79" fmla="*/ 3218842 h 4936130"/>
                <a:gd name="connsiteX80" fmla="*/ 1616927 w 1728439"/>
                <a:gd name="connsiteY80" fmla="*/ 3174237 h 4936130"/>
                <a:gd name="connsiteX81" fmla="*/ 1639229 w 1728439"/>
                <a:gd name="connsiteY81" fmla="*/ 3140783 h 4936130"/>
                <a:gd name="connsiteX82" fmla="*/ 1661532 w 1728439"/>
                <a:gd name="connsiteY82" fmla="*/ 3096179 h 4936130"/>
                <a:gd name="connsiteX83" fmla="*/ 1672683 w 1728439"/>
                <a:gd name="connsiteY83" fmla="*/ 3051574 h 4936130"/>
                <a:gd name="connsiteX84" fmla="*/ 1694985 w 1728439"/>
                <a:gd name="connsiteY84" fmla="*/ 3006969 h 4936130"/>
                <a:gd name="connsiteX85" fmla="*/ 1694985 w 1728439"/>
                <a:gd name="connsiteY85" fmla="*/ 2895457 h 4936130"/>
                <a:gd name="connsiteX86" fmla="*/ 1694985 w 1728439"/>
                <a:gd name="connsiteY86" fmla="*/ 2873154 h 4936130"/>
                <a:gd name="connsiteX87" fmla="*/ 1706136 w 1728439"/>
                <a:gd name="connsiteY87" fmla="*/ 2672432 h 4936130"/>
                <a:gd name="connsiteX88" fmla="*/ 1717288 w 1728439"/>
                <a:gd name="connsiteY88" fmla="*/ 2638979 h 4936130"/>
                <a:gd name="connsiteX89" fmla="*/ 1728439 w 1728439"/>
                <a:gd name="connsiteY89" fmla="*/ 2594374 h 4936130"/>
                <a:gd name="connsiteX90" fmla="*/ 1717288 w 1728439"/>
                <a:gd name="connsiteY90" fmla="*/ 1100110 h 4936130"/>
                <a:gd name="connsiteX91" fmla="*/ 1661532 w 1728439"/>
                <a:gd name="connsiteY91" fmla="*/ 999749 h 4936130"/>
                <a:gd name="connsiteX92" fmla="*/ 1650380 w 1728439"/>
                <a:gd name="connsiteY92" fmla="*/ 955144 h 4936130"/>
                <a:gd name="connsiteX93" fmla="*/ 1628078 w 1728439"/>
                <a:gd name="connsiteY93" fmla="*/ 865935 h 4936130"/>
                <a:gd name="connsiteX94" fmla="*/ 1605775 w 1728439"/>
                <a:gd name="connsiteY94" fmla="*/ 821330 h 4936130"/>
                <a:gd name="connsiteX95" fmla="*/ 1527717 w 1728439"/>
                <a:gd name="connsiteY95" fmla="*/ 732120 h 4936130"/>
                <a:gd name="connsiteX96" fmla="*/ 1483112 w 1728439"/>
                <a:gd name="connsiteY96" fmla="*/ 642910 h 4936130"/>
                <a:gd name="connsiteX97" fmla="*/ 1471961 w 1728439"/>
                <a:gd name="connsiteY97" fmla="*/ 576003 h 4936130"/>
                <a:gd name="connsiteX98" fmla="*/ 1449658 w 1728439"/>
                <a:gd name="connsiteY98" fmla="*/ 542549 h 4936130"/>
                <a:gd name="connsiteX99" fmla="*/ 1427356 w 1728439"/>
                <a:gd name="connsiteY99" fmla="*/ 453340 h 4936130"/>
                <a:gd name="connsiteX100" fmla="*/ 1416205 w 1728439"/>
                <a:gd name="connsiteY100" fmla="*/ 419886 h 4936130"/>
                <a:gd name="connsiteX101" fmla="*/ 1405053 w 1728439"/>
                <a:gd name="connsiteY101" fmla="*/ 308374 h 4936130"/>
                <a:gd name="connsiteX102" fmla="*/ 1338146 w 1728439"/>
                <a:gd name="connsiteY102" fmla="*/ 219164 h 4936130"/>
                <a:gd name="connsiteX103" fmla="*/ 1315844 w 1728439"/>
                <a:gd name="connsiteY103" fmla="*/ 185710 h 4936130"/>
                <a:gd name="connsiteX104" fmla="*/ 1293541 w 1728439"/>
                <a:gd name="connsiteY104" fmla="*/ 163408 h 4936130"/>
                <a:gd name="connsiteX105" fmla="*/ 1260088 w 1728439"/>
                <a:gd name="connsiteY105" fmla="*/ 152257 h 4936130"/>
                <a:gd name="connsiteX106" fmla="*/ 1237785 w 1728439"/>
                <a:gd name="connsiteY106" fmla="*/ 129954 h 4936130"/>
                <a:gd name="connsiteX107" fmla="*/ 1204332 w 1728439"/>
                <a:gd name="connsiteY107" fmla="*/ 107652 h 4936130"/>
                <a:gd name="connsiteX108" fmla="*/ 1182029 w 1728439"/>
                <a:gd name="connsiteY108" fmla="*/ 74198 h 4936130"/>
                <a:gd name="connsiteX109" fmla="*/ 1148575 w 1728439"/>
                <a:gd name="connsiteY109" fmla="*/ 51896 h 4936130"/>
                <a:gd name="connsiteX110" fmla="*/ 1159727 w 1728439"/>
                <a:gd name="connsiteY110" fmla="*/ 29593 h 493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728439" h="4936130">
                  <a:moveTo>
                    <a:pt x="1159727" y="29593"/>
                  </a:moveTo>
                  <a:lnTo>
                    <a:pt x="1159727" y="29593"/>
                  </a:lnTo>
                  <a:cubicBezTo>
                    <a:pt x="955193" y="-15858"/>
                    <a:pt x="1065455" y="-72"/>
                    <a:pt x="713678" y="18442"/>
                  </a:cubicBezTo>
                  <a:cubicBezTo>
                    <a:pt x="687431" y="19823"/>
                    <a:pt x="661479" y="24891"/>
                    <a:pt x="635619" y="29593"/>
                  </a:cubicBezTo>
                  <a:cubicBezTo>
                    <a:pt x="624384" y="31636"/>
                    <a:pt x="571214" y="45069"/>
                    <a:pt x="557561" y="51896"/>
                  </a:cubicBezTo>
                  <a:cubicBezTo>
                    <a:pt x="545574" y="57890"/>
                    <a:pt x="534403" y="65618"/>
                    <a:pt x="524107" y="74198"/>
                  </a:cubicBezTo>
                  <a:cubicBezTo>
                    <a:pt x="491910" y="101029"/>
                    <a:pt x="490280" y="108212"/>
                    <a:pt x="468351" y="141105"/>
                  </a:cubicBezTo>
                  <a:cubicBezTo>
                    <a:pt x="440324" y="225189"/>
                    <a:pt x="478130" y="121548"/>
                    <a:pt x="434897" y="208013"/>
                  </a:cubicBezTo>
                  <a:cubicBezTo>
                    <a:pt x="429640" y="218526"/>
                    <a:pt x="429793" y="231387"/>
                    <a:pt x="423746" y="241466"/>
                  </a:cubicBezTo>
                  <a:cubicBezTo>
                    <a:pt x="418337" y="250481"/>
                    <a:pt x="408012" y="255559"/>
                    <a:pt x="401444" y="263769"/>
                  </a:cubicBezTo>
                  <a:cubicBezTo>
                    <a:pt x="393072" y="274234"/>
                    <a:pt x="385135" y="285236"/>
                    <a:pt x="379141" y="297223"/>
                  </a:cubicBezTo>
                  <a:cubicBezTo>
                    <a:pt x="370189" y="315127"/>
                    <a:pt x="366424" y="335406"/>
                    <a:pt x="356839" y="352979"/>
                  </a:cubicBezTo>
                  <a:cubicBezTo>
                    <a:pt x="344004" y="376510"/>
                    <a:pt x="320710" y="394457"/>
                    <a:pt x="312234" y="419886"/>
                  </a:cubicBezTo>
                  <a:cubicBezTo>
                    <a:pt x="304800" y="442188"/>
                    <a:pt x="302972" y="467233"/>
                    <a:pt x="289932" y="486793"/>
                  </a:cubicBezTo>
                  <a:cubicBezTo>
                    <a:pt x="275064" y="509096"/>
                    <a:pt x="253804" y="528272"/>
                    <a:pt x="245327" y="553701"/>
                  </a:cubicBezTo>
                  <a:lnTo>
                    <a:pt x="223024" y="620608"/>
                  </a:lnTo>
                  <a:cubicBezTo>
                    <a:pt x="198555" y="791897"/>
                    <a:pt x="213471" y="725727"/>
                    <a:pt x="189571" y="821330"/>
                  </a:cubicBezTo>
                  <a:cubicBezTo>
                    <a:pt x="185854" y="877086"/>
                    <a:pt x="184269" y="933025"/>
                    <a:pt x="178419" y="988598"/>
                  </a:cubicBezTo>
                  <a:cubicBezTo>
                    <a:pt x="176815" y="1003840"/>
                    <a:pt x="168541" y="1017930"/>
                    <a:pt x="167268" y="1033203"/>
                  </a:cubicBezTo>
                  <a:cubicBezTo>
                    <a:pt x="161087" y="1107380"/>
                    <a:pt x="161238" y="1181969"/>
                    <a:pt x="156117" y="1256227"/>
                  </a:cubicBezTo>
                  <a:cubicBezTo>
                    <a:pt x="153801" y="1289807"/>
                    <a:pt x="150500" y="1323386"/>
                    <a:pt x="144966" y="1356588"/>
                  </a:cubicBezTo>
                  <a:cubicBezTo>
                    <a:pt x="143034" y="1368183"/>
                    <a:pt x="142126" y="1381730"/>
                    <a:pt x="133814" y="1390042"/>
                  </a:cubicBezTo>
                  <a:cubicBezTo>
                    <a:pt x="125503" y="1398353"/>
                    <a:pt x="111275" y="1396828"/>
                    <a:pt x="100361" y="1401193"/>
                  </a:cubicBezTo>
                  <a:cubicBezTo>
                    <a:pt x="92644" y="1404280"/>
                    <a:pt x="85492" y="1408627"/>
                    <a:pt x="78058" y="1412344"/>
                  </a:cubicBezTo>
                  <a:lnTo>
                    <a:pt x="66907" y="1423496"/>
                  </a:lnTo>
                  <a:cubicBezTo>
                    <a:pt x="63190" y="1460667"/>
                    <a:pt x="63583" y="1498481"/>
                    <a:pt x="55756" y="1535008"/>
                  </a:cubicBezTo>
                  <a:cubicBezTo>
                    <a:pt x="52273" y="1551262"/>
                    <a:pt x="38230" y="1563691"/>
                    <a:pt x="33453" y="1579613"/>
                  </a:cubicBezTo>
                  <a:cubicBezTo>
                    <a:pt x="26956" y="1601269"/>
                    <a:pt x="26019" y="1624218"/>
                    <a:pt x="22302" y="1646520"/>
                  </a:cubicBezTo>
                  <a:cubicBezTo>
                    <a:pt x="18585" y="1702276"/>
                    <a:pt x="16711" y="1758186"/>
                    <a:pt x="11151" y="1813788"/>
                  </a:cubicBezTo>
                  <a:cubicBezTo>
                    <a:pt x="9265" y="1832647"/>
                    <a:pt x="0" y="1850591"/>
                    <a:pt x="0" y="1869544"/>
                  </a:cubicBezTo>
                  <a:cubicBezTo>
                    <a:pt x="0" y="1895828"/>
                    <a:pt x="7434" y="1921583"/>
                    <a:pt x="11151" y="1947603"/>
                  </a:cubicBezTo>
                  <a:cubicBezTo>
                    <a:pt x="13173" y="2002202"/>
                    <a:pt x="-576" y="2191206"/>
                    <a:pt x="33453" y="2293291"/>
                  </a:cubicBezTo>
                  <a:cubicBezTo>
                    <a:pt x="39783" y="2312281"/>
                    <a:pt x="49869" y="2329915"/>
                    <a:pt x="55756" y="2349047"/>
                  </a:cubicBezTo>
                  <a:cubicBezTo>
                    <a:pt x="64770" y="2378343"/>
                    <a:pt x="78058" y="2438257"/>
                    <a:pt x="78058" y="2438257"/>
                  </a:cubicBezTo>
                  <a:cubicBezTo>
                    <a:pt x="81775" y="2471711"/>
                    <a:pt x="84450" y="2505297"/>
                    <a:pt x="89210" y="2538618"/>
                  </a:cubicBezTo>
                  <a:cubicBezTo>
                    <a:pt x="95605" y="2583383"/>
                    <a:pt x="107418" y="2627398"/>
                    <a:pt x="111512" y="2672432"/>
                  </a:cubicBezTo>
                  <a:cubicBezTo>
                    <a:pt x="116213" y="2724141"/>
                    <a:pt x="122509" y="2816633"/>
                    <a:pt x="133814" y="2873154"/>
                  </a:cubicBezTo>
                  <a:cubicBezTo>
                    <a:pt x="136119" y="2884680"/>
                    <a:pt x="141249" y="2895457"/>
                    <a:pt x="144966" y="2906608"/>
                  </a:cubicBezTo>
                  <a:cubicBezTo>
                    <a:pt x="148683" y="2928910"/>
                    <a:pt x="151212" y="2951443"/>
                    <a:pt x="156117" y="2973515"/>
                  </a:cubicBezTo>
                  <a:cubicBezTo>
                    <a:pt x="158667" y="2984990"/>
                    <a:pt x="164417" y="2995565"/>
                    <a:pt x="167268" y="3006969"/>
                  </a:cubicBezTo>
                  <a:cubicBezTo>
                    <a:pt x="171865" y="3025357"/>
                    <a:pt x="174307" y="3044223"/>
                    <a:pt x="178419" y="3062725"/>
                  </a:cubicBezTo>
                  <a:cubicBezTo>
                    <a:pt x="187753" y="3104725"/>
                    <a:pt x="188306" y="3103534"/>
                    <a:pt x="200722" y="3140783"/>
                  </a:cubicBezTo>
                  <a:cubicBezTo>
                    <a:pt x="204439" y="3163086"/>
                    <a:pt x="207439" y="3185520"/>
                    <a:pt x="211873" y="3207691"/>
                  </a:cubicBezTo>
                  <a:cubicBezTo>
                    <a:pt x="218874" y="3242697"/>
                    <a:pt x="223547" y="3253864"/>
                    <a:pt x="234175" y="3285749"/>
                  </a:cubicBezTo>
                  <a:cubicBezTo>
                    <a:pt x="237892" y="3322920"/>
                    <a:pt x="239647" y="3360340"/>
                    <a:pt x="245327" y="3397262"/>
                  </a:cubicBezTo>
                  <a:cubicBezTo>
                    <a:pt x="247114" y="3408879"/>
                    <a:pt x="255308" y="3419019"/>
                    <a:pt x="256478" y="3430715"/>
                  </a:cubicBezTo>
                  <a:cubicBezTo>
                    <a:pt x="280161" y="3667545"/>
                    <a:pt x="245414" y="3553638"/>
                    <a:pt x="278780" y="3653740"/>
                  </a:cubicBezTo>
                  <a:cubicBezTo>
                    <a:pt x="244588" y="3756316"/>
                    <a:pt x="254807" y="3710615"/>
                    <a:pt x="289932" y="3921369"/>
                  </a:cubicBezTo>
                  <a:cubicBezTo>
                    <a:pt x="306323" y="4019716"/>
                    <a:pt x="300322" y="3974713"/>
                    <a:pt x="312234" y="4099788"/>
                  </a:cubicBezTo>
                  <a:cubicBezTo>
                    <a:pt x="316126" y="4140660"/>
                    <a:pt x="316982" y="4181898"/>
                    <a:pt x="323385" y="4222452"/>
                  </a:cubicBezTo>
                  <a:cubicBezTo>
                    <a:pt x="328166" y="4252729"/>
                    <a:pt x="338254" y="4281925"/>
                    <a:pt x="345688" y="4311662"/>
                  </a:cubicBezTo>
                  <a:cubicBezTo>
                    <a:pt x="349405" y="4345116"/>
                    <a:pt x="350238" y="4379017"/>
                    <a:pt x="356839" y="4412023"/>
                  </a:cubicBezTo>
                  <a:cubicBezTo>
                    <a:pt x="362566" y="4440660"/>
                    <a:pt x="389913" y="4505858"/>
                    <a:pt x="401444" y="4534686"/>
                  </a:cubicBezTo>
                  <a:cubicBezTo>
                    <a:pt x="405161" y="4556988"/>
                    <a:pt x="407111" y="4579658"/>
                    <a:pt x="412595" y="4601593"/>
                  </a:cubicBezTo>
                  <a:cubicBezTo>
                    <a:pt x="418297" y="4624400"/>
                    <a:pt x="427463" y="4646198"/>
                    <a:pt x="434897" y="4668501"/>
                  </a:cubicBezTo>
                  <a:lnTo>
                    <a:pt x="457200" y="4735408"/>
                  </a:lnTo>
                  <a:lnTo>
                    <a:pt x="479502" y="4802315"/>
                  </a:lnTo>
                  <a:lnTo>
                    <a:pt x="501805" y="4824618"/>
                  </a:lnTo>
                  <a:cubicBezTo>
                    <a:pt x="523514" y="4889744"/>
                    <a:pt x="495971" y="4829935"/>
                    <a:pt x="546410" y="4880374"/>
                  </a:cubicBezTo>
                  <a:cubicBezTo>
                    <a:pt x="555887" y="4889851"/>
                    <a:pt x="558247" y="4905455"/>
                    <a:pt x="568712" y="4913827"/>
                  </a:cubicBezTo>
                  <a:cubicBezTo>
                    <a:pt x="577891" y="4921170"/>
                    <a:pt x="590422" y="4924479"/>
                    <a:pt x="602166" y="4924979"/>
                  </a:cubicBezTo>
                  <a:cubicBezTo>
                    <a:pt x="765611" y="4931934"/>
                    <a:pt x="929268" y="4932413"/>
                    <a:pt x="1092819" y="4936130"/>
                  </a:cubicBezTo>
                  <a:cubicBezTo>
                    <a:pt x="1167161" y="4932413"/>
                    <a:pt x="1242724" y="4938907"/>
                    <a:pt x="1315844" y="4924979"/>
                  </a:cubicBezTo>
                  <a:cubicBezTo>
                    <a:pt x="1327391" y="4922780"/>
                    <a:pt x="1326262" y="4903257"/>
                    <a:pt x="1326995" y="4891525"/>
                  </a:cubicBezTo>
                  <a:cubicBezTo>
                    <a:pt x="1330009" y="4843297"/>
                    <a:pt x="1326995" y="4794881"/>
                    <a:pt x="1326995" y="4746559"/>
                  </a:cubicBezTo>
                  <a:lnTo>
                    <a:pt x="1349297" y="4657349"/>
                  </a:lnTo>
                  <a:lnTo>
                    <a:pt x="1349297" y="4601593"/>
                  </a:lnTo>
                  <a:cubicBezTo>
                    <a:pt x="1362912" y="4479066"/>
                    <a:pt x="1360449" y="4534892"/>
                    <a:pt x="1360449" y="4434325"/>
                  </a:cubicBezTo>
                  <a:lnTo>
                    <a:pt x="1416205" y="3988276"/>
                  </a:lnTo>
                  <a:cubicBezTo>
                    <a:pt x="1419922" y="3951105"/>
                    <a:pt x="1421676" y="3913686"/>
                    <a:pt x="1427356" y="3876764"/>
                  </a:cubicBezTo>
                  <a:cubicBezTo>
                    <a:pt x="1429143" y="3865146"/>
                    <a:pt x="1436202" y="3854836"/>
                    <a:pt x="1438507" y="3843310"/>
                  </a:cubicBezTo>
                  <a:cubicBezTo>
                    <a:pt x="1443662" y="3817537"/>
                    <a:pt x="1444503" y="3791025"/>
                    <a:pt x="1449658" y="3765252"/>
                  </a:cubicBezTo>
                  <a:cubicBezTo>
                    <a:pt x="1451963" y="3753726"/>
                    <a:pt x="1457959" y="3743202"/>
                    <a:pt x="1460810" y="3731798"/>
                  </a:cubicBezTo>
                  <a:cubicBezTo>
                    <a:pt x="1465407" y="3713411"/>
                    <a:pt x="1467850" y="3694544"/>
                    <a:pt x="1471961" y="3676042"/>
                  </a:cubicBezTo>
                  <a:cubicBezTo>
                    <a:pt x="1476313" y="3656457"/>
                    <a:pt x="1485667" y="3618041"/>
                    <a:pt x="1494263" y="3597983"/>
                  </a:cubicBezTo>
                  <a:cubicBezTo>
                    <a:pt x="1500811" y="3582704"/>
                    <a:pt x="1509132" y="3568247"/>
                    <a:pt x="1516566" y="3553379"/>
                  </a:cubicBezTo>
                  <a:cubicBezTo>
                    <a:pt x="1523110" y="3520657"/>
                    <a:pt x="1526010" y="3494170"/>
                    <a:pt x="1538868" y="3464169"/>
                  </a:cubicBezTo>
                  <a:cubicBezTo>
                    <a:pt x="1545416" y="3448890"/>
                    <a:pt x="1553737" y="3434432"/>
                    <a:pt x="1561171" y="3419564"/>
                  </a:cubicBezTo>
                  <a:cubicBezTo>
                    <a:pt x="1564888" y="3389827"/>
                    <a:pt x="1567395" y="3359914"/>
                    <a:pt x="1572322" y="3330354"/>
                  </a:cubicBezTo>
                  <a:cubicBezTo>
                    <a:pt x="1581170" y="3277266"/>
                    <a:pt x="1590905" y="3278317"/>
                    <a:pt x="1605775" y="3218842"/>
                  </a:cubicBezTo>
                  <a:cubicBezTo>
                    <a:pt x="1609492" y="3203974"/>
                    <a:pt x="1610890" y="3188324"/>
                    <a:pt x="1616927" y="3174237"/>
                  </a:cubicBezTo>
                  <a:cubicBezTo>
                    <a:pt x="1622206" y="3161919"/>
                    <a:pt x="1632580" y="3152419"/>
                    <a:pt x="1639229" y="3140783"/>
                  </a:cubicBezTo>
                  <a:cubicBezTo>
                    <a:pt x="1647476" y="3126350"/>
                    <a:pt x="1654098" y="3111047"/>
                    <a:pt x="1661532" y="3096179"/>
                  </a:cubicBezTo>
                  <a:cubicBezTo>
                    <a:pt x="1665249" y="3081311"/>
                    <a:pt x="1667302" y="3065924"/>
                    <a:pt x="1672683" y="3051574"/>
                  </a:cubicBezTo>
                  <a:cubicBezTo>
                    <a:pt x="1678520" y="3036009"/>
                    <a:pt x="1692634" y="3023425"/>
                    <a:pt x="1694985" y="3006969"/>
                  </a:cubicBezTo>
                  <a:cubicBezTo>
                    <a:pt x="1700242" y="2970172"/>
                    <a:pt x="1694985" y="2932628"/>
                    <a:pt x="1694985" y="2895457"/>
                  </a:cubicBezTo>
                  <a:lnTo>
                    <a:pt x="1694985" y="2873154"/>
                  </a:lnTo>
                  <a:cubicBezTo>
                    <a:pt x="1698702" y="2806247"/>
                    <a:pt x="1699783" y="2739141"/>
                    <a:pt x="1706136" y="2672432"/>
                  </a:cubicBezTo>
                  <a:cubicBezTo>
                    <a:pt x="1707250" y="2660731"/>
                    <a:pt x="1714059" y="2650281"/>
                    <a:pt x="1717288" y="2638979"/>
                  </a:cubicBezTo>
                  <a:cubicBezTo>
                    <a:pt x="1721498" y="2624243"/>
                    <a:pt x="1724722" y="2609242"/>
                    <a:pt x="1728439" y="2594374"/>
                  </a:cubicBezTo>
                  <a:cubicBezTo>
                    <a:pt x="1724722" y="2096286"/>
                    <a:pt x="1727959" y="1598098"/>
                    <a:pt x="1717288" y="1100110"/>
                  </a:cubicBezTo>
                  <a:cubicBezTo>
                    <a:pt x="1716093" y="1044338"/>
                    <a:pt x="1694103" y="1032321"/>
                    <a:pt x="1661532" y="999749"/>
                  </a:cubicBezTo>
                  <a:cubicBezTo>
                    <a:pt x="1657815" y="984881"/>
                    <a:pt x="1653705" y="970105"/>
                    <a:pt x="1650380" y="955144"/>
                  </a:cubicBezTo>
                  <a:cubicBezTo>
                    <a:pt x="1642324" y="918894"/>
                    <a:pt x="1641873" y="898124"/>
                    <a:pt x="1628078" y="865935"/>
                  </a:cubicBezTo>
                  <a:cubicBezTo>
                    <a:pt x="1621530" y="850656"/>
                    <a:pt x="1615981" y="834452"/>
                    <a:pt x="1605775" y="821330"/>
                  </a:cubicBezTo>
                  <a:cubicBezTo>
                    <a:pt x="1577467" y="784935"/>
                    <a:pt x="1545770" y="772739"/>
                    <a:pt x="1527717" y="732120"/>
                  </a:cubicBezTo>
                  <a:cubicBezTo>
                    <a:pt x="1486714" y="639863"/>
                    <a:pt x="1528913" y="688713"/>
                    <a:pt x="1483112" y="642910"/>
                  </a:cubicBezTo>
                  <a:cubicBezTo>
                    <a:pt x="1479395" y="620608"/>
                    <a:pt x="1479111" y="597453"/>
                    <a:pt x="1471961" y="576003"/>
                  </a:cubicBezTo>
                  <a:cubicBezTo>
                    <a:pt x="1467723" y="563288"/>
                    <a:pt x="1454238" y="555144"/>
                    <a:pt x="1449658" y="542549"/>
                  </a:cubicBezTo>
                  <a:cubicBezTo>
                    <a:pt x="1439183" y="513743"/>
                    <a:pt x="1437049" y="482419"/>
                    <a:pt x="1427356" y="453340"/>
                  </a:cubicBezTo>
                  <a:lnTo>
                    <a:pt x="1416205" y="419886"/>
                  </a:lnTo>
                  <a:cubicBezTo>
                    <a:pt x="1412488" y="382715"/>
                    <a:pt x="1416195" y="344030"/>
                    <a:pt x="1405053" y="308374"/>
                  </a:cubicBezTo>
                  <a:cubicBezTo>
                    <a:pt x="1385098" y="244519"/>
                    <a:pt x="1367447" y="255790"/>
                    <a:pt x="1338146" y="219164"/>
                  </a:cubicBezTo>
                  <a:cubicBezTo>
                    <a:pt x="1329774" y="208699"/>
                    <a:pt x="1324216" y="196175"/>
                    <a:pt x="1315844" y="185710"/>
                  </a:cubicBezTo>
                  <a:cubicBezTo>
                    <a:pt x="1309276" y="177500"/>
                    <a:pt x="1302556" y="168817"/>
                    <a:pt x="1293541" y="163408"/>
                  </a:cubicBezTo>
                  <a:cubicBezTo>
                    <a:pt x="1283462" y="157361"/>
                    <a:pt x="1271239" y="155974"/>
                    <a:pt x="1260088" y="152257"/>
                  </a:cubicBezTo>
                  <a:cubicBezTo>
                    <a:pt x="1252654" y="144823"/>
                    <a:pt x="1245995" y="136522"/>
                    <a:pt x="1237785" y="129954"/>
                  </a:cubicBezTo>
                  <a:cubicBezTo>
                    <a:pt x="1227320" y="121582"/>
                    <a:pt x="1213809" y="117129"/>
                    <a:pt x="1204332" y="107652"/>
                  </a:cubicBezTo>
                  <a:cubicBezTo>
                    <a:pt x="1194855" y="98175"/>
                    <a:pt x="1191506" y="83675"/>
                    <a:pt x="1182029" y="74198"/>
                  </a:cubicBezTo>
                  <a:cubicBezTo>
                    <a:pt x="1172552" y="64721"/>
                    <a:pt x="1159040" y="60268"/>
                    <a:pt x="1148575" y="51896"/>
                  </a:cubicBezTo>
                  <a:cubicBezTo>
                    <a:pt x="1125094" y="33111"/>
                    <a:pt x="1157868" y="33310"/>
                    <a:pt x="1159727" y="29593"/>
                  </a:cubicBezTo>
                  <a:close/>
                </a:path>
              </a:pathLst>
            </a:custGeom>
            <a:solidFill>
              <a:srgbClr val="F9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7103335" y="2493818"/>
              <a:ext cx="283117" cy="724395"/>
            </a:xfrm>
            <a:prstGeom prst="rect">
              <a:avLst/>
            </a:prstGeom>
            <a:solidFill>
              <a:srgbClr val="F9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43C069A2-CE64-4F4B-933B-DD57CB094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1000" y="76200"/>
            <a:ext cx="8366480" cy="5334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Paths develop Core Competencies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DC2DC-7CD5-488C-91DA-3885C8358B0E}"/>
              </a:ext>
            </a:extLst>
          </p:cNvPr>
          <p:cNvSpPr txBox="1"/>
          <p:nvPr/>
        </p:nvSpPr>
        <p:spPr>
          <a:xfrm flipH="1">
            <a:off x="2374956" y="6172200"/>
            <a:ext cx="6464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5"/>
              </a:rPr>
              <a:t>https://www.toastmasters.org/~/media/C74952D666414797BE9B165B739B7CF9.ashx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8357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578619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spc="20" dirty="0">
                <a:solidFill>
                  <a:schemeClr val="bg1"/>
                </a:solidFill>
                <a:latin typeface="Arial"/>
                <a:cs typeface="Arial"/>
              </a:rPr>
              <a:t>Levels and Project Types</a:t>
            </a:r>
          </a:p>
        </p:txBody>
      </p:sp>
      <p:pic>
        <p:nvPicPr>
          <p:cNvPr id="6" name="Picture 5" descr="Levels and project type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600200"/>
            <a:ext cx="8077200" cy="3445852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6CC95B-E2D7-4920-AEEB-07716DAC934E}"/>
              </a:ext>
            </a:extLst>
          </p:cNvPr>
          <p:cNvSpPr txBox="1"/>
          <p:nvPr/>
        </p:nvSpPr>
        <p:spPr>
          <a:xfrm>
            <a:off x="1752600" y="6008132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http://www.d4tm.org/index.php/pathways/paths-and-projects.html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B4C48-6F5F-4B42-BBB6-46A35A9F214A}"/>
              </a:ext>
            </a:extLst>
          </p:cNvPr>
          <p:cNvSpPr txBox="1"/>
          <p:nvPr/>
        </p:nvSpPr>
        <p:spPr>
          <a:xfrm>
            <a:off x="381000" y="5715000"/>
            <a:ext cx="4993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details can be found on the District 4 site:</a:t>
            </a:r>
          </a:p>
        </p:txBody>
      </p:sp>
    </p:spTree>
    <p:extLst>
      <p:ext uri="{BB962C8B-B14F-4D97-AF65-F5344CB8AC3E}">
        <p14:creationId xmlns:p14="http://schemas.microsoft.com/office/powerpoint/2010/main" val="338654795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Basic">
  <a:themeElements>
    <a:clrScheme name="Basic 14">
      <a:dk1>
        <a:srgbClr val="000000"/>
      </a:dk1>
      <a:lt1>
        <a:srgbClr val="FFFFFF"/>
      </a:lt1>
      <a:dk2>
        <a:srgbClr val="004165"/>
      </a:dk2>
      <a:lt2>
        <a:srgbClr val="808080"/>
      </a:lt2>
      <a:accent1>
        <a:srgbClr val="772432"/>
      </a:accent1>
      <a:accent2>
        <a:srgbClr val="004165"/>
      </a:accent2>
      <a:accent3>
        <a:srgbClr val="FFFFFF"/>
      </a:accent3>
      <a:accent4>
        <a:srgbClr val="000000"/>
      </a:accent4>
      <a:accent5>
        <a:srgbClr val="BDACAD"/>
      </a:accent5>
      <a:accent6>
        <a:srgbClr val="003A5B"/>
      </a:accent6>
      <a:hlink>
        <a:srgbClr val="CD202C"/>
      </a:hlink>
      <a:folHlink>
        <a:srgbClr val="CD202C"/>
      </a:folHlink>
    </a:clrScheme>
    <a:fontScheme name="Basic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s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3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F2DF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14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CD202C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15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pacer">
  <a:themeElements>
    <a:clrScheme name="Spacer 13">
      <a:dk1>
        <a:srgbClr val="000000"/>
      </a:dk1>
      <a:lt1>
        <a:srgbClr val="FFFFFF"/>
      </a:lt1>
      <a:dk2>
        <a:srgbClr val="004165"/>
      </a:dk2>
      <a:lt2>
        <a:srgbClr val="808080"/>
      </a:lt2>
      <a:accent1>
        <a:srgbClr val="772432"/>
      </a:accent1>
      <a:accent2>
        <a:srgbClr val="004165"/>
      </a:accent2>
      <a:accent3>
        <a:srgbClr val="FFFFFF"/>
      </a:accent3>
      <a:accent4>
        <a:srgbClr val="000000"/>
      </a:accent4>
      <a:accent5>
        <a:srgbClr val="BDACAD"/>
      </a:accent5>
      <a:accent6>
        <a:srgbClr val="003A5B"/>
      </a:accent6>
      <a:hlink>
        <a:srgbClr val="CD202C"/>
      </a:hlink>
      <a:folHlink>
        <a:srgbClr val="CD202C"/>
      </a:folHlink>
    </a:clrScheme>
    <a:fontScheme name="Spac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pac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3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CD202C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14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849</TotalTime>
  <Words>175</Words>
  <Application>Microsoft Office PowerPoint</Application>
  <PresentationFormat>On-screen Show (4:3)</PresentationFormat>
  <Paragraphs>51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Webdings</vt:lpstr>
      <vt:lpstr>Wingdings</vt:lpstr>
      <vt:lpstr>ヒラギノ角ゴ Pro W3</vt:lpstr>
      <vt:lpstr>Basic</vt:lpstr>
      <vt:lpstr>Spacer</vt:lpstr>
      <vt:lpstr>Pathways Webinar / Deep Dive</vt:lpstr>
      <vt:lpstr>PowerPoint Presentation</vt:lpstr>
      <vt:lpstr>PowerPoint Presentation</vt:lpstr>
      <vt:lpstr>Paths develop Core Competencies</vt:lpstr>
      <vt:lpstr>Levels and Project Types</vt:lpstr>
    </vt:vector>
  </TitlesOfParts>
  <Company>Toastmasters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Diana Helms</dc:creator>
  <cp:lastModifiedBy>Joseph hofmann</cp:lastModifiedBy>
  <cp:revision>78</cp:revision>
  <dcterms:created xsi:type="dcterms:W3CDTF">2011-08-11T18:02:08Z</dcterms:created>
  <dcterms:modified xsi:type="dcterms:W3CDTF">2017-12-13T02:57:16Z</dcterms:modified>
</cp:coreProperties>
</file>