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74" r:id="rId2"/>
  </p:sldMasterIdLst>
  <p:notesMasterIdLst>
    <p:notesMasterId r:id="rId7"/>
  </p:notesMasterIdLst>
  <p:handoutMasterIdLst>
    <p:handoutMasterId r:id="rId8"/>
  </p:handoutMasterIdLst>
  <p:sldIdLst>
    <p:sldId id="256" r:id="rId3"/>
    <p:sldId id="273" r:id="rId4"/>
    <p:sldId id="274" r:id="rId5"/>
    <p:sldId id="275" r:id="rId6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53" autoAdjust="0"/>
  </p:normalViewPr>
  <p:slideViewPr>
    <p:cSldViewPr>
      <p:cViewPr varScale="1">
        <p:scale>
          <a:sx n="79" d="100"/>
          <a:sy n="79" d="100"/>
        </p:scale>
        <p:origin x="20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1C1BA3-6E95-4C16-95E2-E520AB9B72F4}" type="datetimeFigureOut">
              <a:rPr lang="en-US"/>
              <a:pPr/>
              <a:t>12/8/2017</a:t>
            </a:fld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668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772668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824A00-C032-496D-8187-6705EB1BD1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79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459E335F-1347-4E74-8BF8-CF19C07CCFC1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B7981B31-DCF1-48DE-9AFC-3CEC4F3085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7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83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14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81B31-DCF1-48DE-9AFC-3CEC4F3085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7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ebdings" pitchFamily="18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B9CE-83DA-4209-9053-2959E96A7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F7BC7-9710-4EDB-BC15-D7D8F3253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64DE6-3D8E-45B8-A410-3E9F53147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40386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40386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FA58F-D8B0-4370-BDBE-143496D31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EDD8D-DE61-4D12-9725-B9FCF8FF2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81E95-8769-401A-B1A2-C826121C5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45CE0-CF60-4473-9F48-6346D738F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84BA5-9DAE-4E0B-91B9-95E60BD01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3F592-6614-4FC3-BFB3-D23077A9B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2E9D1-E95C-4508-94F0-DAAE598B2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6638"/>
            <a:ext cx="2057400" cy="4906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6638"/>
            <a:ext cx="6019800" cy="4906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8C7F4-3C29-45C5-8794-709074FD5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02870-7E19-47EC-A088-579DF6445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F633-8025-4B78-B1A7-BEC8FD41D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2606C-5C22-453D-B153-AFE3C914B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F491-503D-402D-99AA-5AF4E813E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FAB2A-92D3-4626-B0C3-E0793E860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BB594-07B7-44DA-B6C7-A8EAC4E5D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2707-90D9-4E20-8549-B31843788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35B1F-6B56-44EA-BC87-3D792B397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E626B-284D-4A8E-BAB7-1DA91A425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C5123-5B01-47D0-91CE-3BF13023B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C9007-99F5-4D55-942C-A8F3D7502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36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622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096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E5E409D7-57D5-4DB2-B13B-B84A6A5C1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  <a:cs typeface="ヒラギノ角ゴ Pro W3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ebdings" pitchFamily="18" charset="2"/>
        <a:buChar char="4"/>
        <a:defRPr sz="32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0198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F18C77C2-8CA1-460C-B1FF-271786FA6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4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Pathways – Path/Project Relationships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/>
          <a:p>
            <a:r>
              <a:rPr lang="en-US" dirty="0"/>
              <a:t>Joe Hofmann, DTM</a:t>
            </a:r>
            <a:br>
              <a:rPr lang="en-US" dirty="0"/>
            </a:br>
            <a:r>
              <a:rPr lang="en-US" sz="2400" dirty="0"/>
              <a:t>D18 Pathways Guide</a:t>
            </a: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Pathways: Levels 1-2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1FF198F-0C27-4780-BE76-67357583A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074786"/>
              </p:ext>
            </p:extLst>
          </p:nvPr>
        </p:nvGraphicFramePr>
        <p:xfrm>
          <a:off x="381000" y="1371600"/>
          <a:ext cx="8305802" cy="4837676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2096610">
                  <a:extLst>
                    <a:ext uri="{9D8B030D-6E8A-4147-A177-3AD203B41FA5}">
                      <a16:colId xmlns:a16="http://schemas.microsoft.com/office/drawing/2014/main" val="1975914493"/>
                    </a:ext>
                  </a:extLst>
                </a:gridCol>
                <a:gridCol w="725750">
                  <a:extLst>
                    <a:ext uri="{9D8B030D-6E8A-4147-A177-3AD203B41FA5}">
                      <a16:colId xmlns:a16="http://schemas.microsoft.com/office/drawing/2014/main" val="3245305263"/>
                    </a:ext>
                  </a:extLst>
                </a:gridCol>
                <a:gridCol w="606640">
                  <a:extLst>
                    <a:ext uri="{9D8B030D-6E8A-4147-A177-3AD203B41FA5}">
                      <a16:colId xmlns:a16="http://schemas.microsoft.com/office/drawing/2014/main" val="1796284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526140288"/>
                    </a:ext>
                  </a:extLst>
                </a:gridCol>
                <a:gridCol w="576942">
                  <a:extLst>
                    <a:ext uri="{9D8B030D-6E8A-4147-A177-3AD203B41FA5}">
                      <a16:colId xmlns:a16="http://schemas.microsoft.com/office/drawing/2014/main" val="549488001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734813722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220253384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3560465547"/>
                    </a:ext>
                  </a:extLst>
                </a:gridCol>
                <a:gridCol w="529880">
                  <a:extLst>
                    <a:ext uri="{9D8B030D-6E8A-4147-A177-3AD203B41FA5}">
                      <a16:colId xmlns:a16="http://schemas.microsoft.com/office/drawing/2014/main" val="1013555893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150130945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1273564"/>
                    </a:ext>
                  </a:extLst>
                </a:gridCol>
                <a:gridCol w="501330">
                  <a:extLst>
                    <a:ext uri="{9D8B030D-6E8A-4147-A177-3AD203B41FA5}">
                      <a16:colId xmlns:a16="http://schemas.microsoft.com/office/drawing/2014/main" val="753577714"/>
                    </a:ext>
                  </a:extLst>
                </a:gridCol>
              </a:tblGrid>
              <a:tr h="26773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Level 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Level 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20777"/>
                  </a:ext>
                </a:extLst>
              </a:tr>
              <a:tr h="1865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Project </a:t>
                      </a:r>
                    </a:p>
                    <a:p>
                      <a:pPr algn="ctr" fontAlgn="ctr"/>
                      <a:endParaRPr lang="en-US" sz="16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6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6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6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Path</a:t>
                      </a: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Icebreaker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Evaluation &amp; Feedback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Researching &amp; Presenting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Leadership Style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Communication Style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Intro. to Mentoring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Connect w/ Audience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Managing Time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Active Listening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Eff. Body Language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Cross Culture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1840389817"/>
                  </a:ext>
                </a:extLst>
              </a:tr>
              <a:tr h="281118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Dynamic Leadership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5870298"/>
                  </a:ext>
                </a:extLst>
              </a:tr>
              <a:tr h="26773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Effective Coaching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131282"/>
                  </a:ext>
                </a:extLst>
              </a:tr>
              <a:tr h="26773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Innovative Planning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1855459"/>
                  </a:ext>
                </a:extLst>
              </a:tr>
              <a:tr h="26773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Leadership Development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3161489"/>
                  </a:ext>
                </a:extLst>
              </a:tr>
              <a:tr h="26773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Motivational Strategies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7112948"/>
                  </a:ext>
                </a:extLst>
              </a:tr>
              <a:tr h="26773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Persuasive Influence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1153500"/>
                  </a:ext>
                </a:extLst>
              </a:tr>
              <a:tr h="26773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Presentation Mastery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42327356"/>
                  </a:ext>
                </a:extLst>
              </a:tr>
              <a:tr h="26773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Strategic Relationships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1253236"/>
                  </a:ext>
                </a:extLst>
              </a:tr>
              <a:tr h="26773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Team Collaboration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0681002"/>
                  </a:ext>
                </a:extLst>
              </a:tr>
              <a:tr h="281118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Visionary Communication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530618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CE81AC5-7BCA-43DE-847A-133C7423737F}"/>
              </a:ext>
            </a:extLst>
          </p:cNvPr>
          <p:cNvSpPr txBox="1"/>
          <p:nvPr/>
        </p:nvSpPr>
        <p:spPr>
          <a:xfrm>
            <a:off x="1066800" y="869123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</a:t>
            </a:r>
            <a:r>
              <a:rPr lang="en-US" dirty="0"/>
              <a:t> Required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7B30DE-BE4D-431D-8404-B8D7F6207FFE}"/>
              </a:ext>
            </a:extLst>
          </p:cNvPr>
          <p:cNvSpPr txBox="1"/>
          <p:nvPr/>
        </p:nvSpPr>
        <p:spPr>
          <a:xfrm>
            <a:off x="2845999" y="86912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</a:t>
            </a:r>
            <a:r>
              <a:rPr lang="en-US" dirty="0"/>
              <a:t> Optional</a:t>
            </a:r>
          </a:p>
        </p:txBody>
      </p:sp>
    </p:spTree>
    <p:extLst>
      <p:ext uri="{BB962C8B-B14F-4D97-AF65-F5344CB8AC3E}">
        <p14:creationId xmlns:p14="http://schemas.microsoft.com/office/powerpoint/2010/main" val="2005894713"/>
      </p:ext>
    </p:extLst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Pathways: Level 3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D69E39-1B81-4B50-B35B-0A0D9F07D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587244"/>
              </p:ext>
            </p:extLst>
          </p:nvPr>
        </p:nvGraphicFramePr>
        <p:xfrm>
          <a:off x="304800" y="1371600"/>
          <a:ext cx="8458198" cy="4952997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1496451">
                  <a:extLst>
                    <a:ext uri="{9D8B030D-6E8A-4147-A177-3AD203B41FA5}">
                      <a16:colId xmlns:a16="http://schemas.microsoft.com/office/drawing/2014/main" val="3010252027"/>
                    </a:ext>
                  </a:extLst>
                </a:gridCol>
                <a:gridCol w="437657">
                  <a:extLst>
                    <a:ext uri="{9D8B030D-6E8A-4147-A177-3AD203B41FA5}">
                      <a16:colId xmlns:a16="http://schemas.microsoft.com/office/drawing/2014/main" val="1915197200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1972407854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238828468"/>
                    </a:ext>
                  </a:extLst>
                </a:gridCol>
                <a:gridCol w="475715">
                  <a:extLst>
                    <a:ext uri="{9D8B030D-6E8A-4147-A177-3AD203B41FA5}">
                      <a16:colId xmlns:a16="http://schemas.microsoft.com/office/drawing/2014/main" val="2779458082"/>
                    </a:ext>
                  </a:extLst>
                </a:gridCol>
                <a:gridCol w="475715">
                  <a:extLst>
                    <a:ext uri="{9D8B030D-6E8A-4147-A177-3AD203B41FA5}">
                      <a16:colId xmlns:a16="http://schemas.microsoft.com/office/drawing/2014/main" val="1614788895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1336149708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869272311"/>
                    </a:ext>
                  </a:extLst>
                </a:gridCol>
                <a:gridCol w="341414">
                  <a:extLst>
                    <a:ext uri="{9D8B030D-6E8A-4147-A177-3AD203B41FA5}">
                      <a16:colId xmlns:a16="http://schemas.microsoft.com/office/drawing/2014/main" val="2876242747"/>
                    </a:ext>
                  </a:extLst>
                </a:gridCol>
                <a:gridCol w="406139">
                  <a:extLst>
                    <a:ext uri="{9D8B030D-6E8A-4147-A177-3AD203B41FA5}">
                      <a16:colId xmlns:a16="http://schemas.microsoft.com/office/drawing/2014/main" val="242468271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528601262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577564266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217406783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676162716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1298683059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540738227"/>
                    </a:ext>
                  </a:extLst>
                </a:gridCol>
                <a:gridCol w="475715">
                  <a:extLst>
                    <a:ext uri="{9D8B030D-6E8A-4147-A177-3AD203B41FA5}">
                      <a16:colId xmlns:a16="http://schemas.microsoft.com/office/drawing/2014/main" val="4239713699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1645458647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09821082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224038406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00633339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79156398"/>
                    </a:ext>
                  </a:extLst>
                </a:gridCol>
                <a:gridCol w="271837">
                  <a:extLst>
                    <a:ext uri="{9D8B030D-6E8A-4147-A177-3AD203B41FA5}">
                      <a16:colId xmlns:a16="http://schemas.microsoft.com/office/drawing/2014/main" val="3311732576"/>
                    </a:ext>
                  </a:extLst>
                </a:gridCol>
              </a:tblGrid>
              <a:tr h="272195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2"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Level 3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18855"/>
                  </a:ext>
                </a:extLst>
              </a:tr>
              <a:tr h="18146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Project </a:t>
                      </a: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9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Path</a:t>
                      </a:r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Negotiate Best Outcome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Reaching Consensus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Present Proposal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Planning &amp; Implementing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Emotional Intelligence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Conflict Resolution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Persuasive Speaking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Successful Collaboration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Communication Plan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Social Speech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Presentation Software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Story Telling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Visual Aids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Descriptive Language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Connect w/ Audience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Connecting / Networking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Focus on Positive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Inspire the Audience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Prepare for Interview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Vocal Variety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Body Language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</a:rPr>
                        <a:t>Active Listening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vert="vert270" anchor="ctr"/>
                </a:tc>
                <a:extLst>
                  <a:ext uri="{0D108BD9-81ED-4DB2-BD59-A6C34878D82A}">
                    <a16:rowId xmlns:a16="http://schemas.microsoft.com/office/drawing/2014/main" val="3310490907"/>
                  </a:ext>
                </a:extLst>
              </a:tr>
              <a:tr h="30364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Dynamic Leadership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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2143807353"/>
                  </a:ext>
                </a:extLst>
              </a:tr>
              <a:tr h="2891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Effective Coaching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3311940842"/>
                  </a:ext>
                </a:extLst>
              </a:tr>
              <a:tr h="2891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Innovative Planning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2477549189"/>
                  </a:ext>
                </a:extLst>
              </a:tr>
              <a:tr h="2891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Leadership Development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1437900366"/>
                  </a:ext>
                </a:extLst>
              </a:tr>
              <a:tr h="2891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Motivational Strategies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2591626549"/>
                  </a:ext>
                </a:extLst>
              </a:tr>
              <a:tr h="2891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Persuasive Influence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2858880592"/>
                  </a:ext>
                </a:extLst>
              </a:tr>
              <a:tr h="2891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Presentation Mastery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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2060951481"/>
                  </a:ext>
                </a:extLst>
              </a:tr>
              <a:tr h="30589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Strategic Relationships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271383557"/>
                  </a:ext>
                </a:extLst>
              </a:tr>
              <a:tr h="2891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Team Collaboration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119023364"/>
                  </a:ext>
                </a:extLst>
              </a:tr>
              <a:tr h="23227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Visionary Communication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val="25580763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8F767FF-CC06-434C-9D6E-8E7A295C89AF}"/>
              </a:ext>
            </a:extLst>
          </p:cNvPr>
          <p:cNvSpPr txBox="1"/>
          <p:nvPr/>
        </p:nvSpPr>
        <p:spPr>
          <a:xfrm>
            <a:off x="1066800" y="869123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</a:t>
            </a:r>
            <a:r>
              <a:rPr lang="en-US" dirty="0"/>
              <a:t> Required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89C9AE-97DD-4255-8D85-D4A297B557ED}"/>
              </a:ext>
            </a:extLst>
          </p:cNvPr>
          <p:cNvSpPr txBox="1"/>
          <p:nvPr/>
        </p:nvSpPr>
        <p:spPr>
          <a:xfrm>
            <a:off x="2845999" y="86912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</a:t>
            </a:r>
            <a:r>
              <a:rPr lang="en-US" dirty="0"/>
              <a:t> Optional</a:t>
            </a:r>
          </a:p>
        </p:txBody>
      </p:sp>
    </p:spTree>
    <p:extLst>
      <p:ext uri="{BB962C8B-B14F-4D97-AF65-F5344CB8AC3E}">
        <p14:creationId xmlns:p14="http://schemas.microsoft.com/office/powerpoint/2010/main" val="1462667889"/>
      </p:ext>
    </p:extLst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6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Pathways: Levels 4-5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F01FEF-13FD-487A-A8A5-4A449A2CD0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007885"/>
              </p:ext>
            </p:extLst>
          </p:nvPr>
        </p:nvGraphicFramePr>
        <p:xfrm>
          <a:off x="304800" y="1421779"/>
          <a:ext cx="8458207" cy="4902821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1616778">
                  <a:extLst>
                    <a:ext uri="{9D8B030D-6E8A-4147-A177-3AD203B41FA5}">
                      <a16:colId xmlns:a16="http://schemas.microsoft.com/office/drawing/2014/main" val="252488087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69318946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948810518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6425012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37499399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52775678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68919398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2256879645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532584838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96147979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740798279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04213848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2688628005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801786314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426857512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62012380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78212225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55152203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4018663211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1082705258"/>
                    </a:ext>
                  </a:extLst>
                </a:gridCol>
                <a:gridCol w="451794">
                  <a:extLst>
                    <a:ext uri="{9D8B030D-6E8A-4147-A177-3AD203B41FA5}">
                      <a16:colId xmlns:a16="http://schemas.microsoft.com/office/drawing/2014/main" val="3244523811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488289824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2877630270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2071579650"/>
                    </a:ext>
                  </a:extLst>
                </a:gridCol>
                <a:gridCol w="451794">
                  <a:extLst>
                    <a:ext uri="{9D8B030D-6E8A-4147-A177-3AD203B41FA5}">
                      <a16:colId xmlns:a16="http://schemas.microsoft.com/office/drawing/2014/main" val="421462496"/>
                    </a:ext>
                  </a:extLst>
                </a:gridCol>
                <a:gridCol w="258167">
                  <a:extLst>
                    <a:ext uri="{9D8B030D-6E8A-4147-A177-3AD203B41FA5}">
                      <a16:colId xmlns:a16="http://schemas.microsoft.com/office/drawing/2014/main" val="3510822313"/>
                    </a:ext>
                  </a:extLst>
                </a:gridCol>
              </a:tblGrid>
              <a:tr h="25057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Level 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Level 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79952"/>
                  </a:ext>
                </a:extLst>
              </a:tr>
              <a:tr h="18668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Project </a:t>
                      </a: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1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Path</a:t>
                      </a: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Manage Change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Positive Coaching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Leading a Team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Motivate Others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Difficult Situations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Communicate Change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Create a Podcast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Social Media Presence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Difficult Audience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Blogging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Online Meetings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Q&amp;A Session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PR Strategies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Manage Projects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Lead Any Situation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Reflect on Path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Manage Events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Team Building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Develop A Vision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High Performance Leadership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Lesson Learned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Panel Discussion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Ethical Leadership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Volunteer Organization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Professional Speaking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vert="vert270" anchor="ctr"/>
                </a:tc>
                <a:extLst>
                  <a:ext uri="{0D108BD9-81ED-4DB2-BD59-A6C34878D82A}">
                    <a16:rowId xmlns:a16="http://schemas.microsoft.com/office/drawing/2014/main" val="3860522512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Dynamic Leadership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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4038865053"/>
                  </a:ext>
                </a:extLst>
              </a:tr>
              <a:tr h="25057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Effective Coaching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1813490712"/>
                  </a:ext>
                </a:extLst>
              </a:tr>
              <a:tr h="250576">
                <a:tc>
                  <a:txBody>
                    <a:bodyPr/>
                    <a:lstStyle/>
                    <a:p>
                      <a:pPr marL="57150" indent="0" algn="l" fontAlgn="b">
                        <a:tabLst/>
                      </a:pPr>
                      <a:r>
                        <a:rPr lang="en-US" sz="1100" b="1" u="none" strike="noStrike" dirty="0">
                          <a:effectLst/>
                        </a:rPr>
                        <a:t>Innovative Planning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3831965330"/>
                  </a:ext>
                </a:extLst>
              </a:tr>
              <a:tr h="25057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Leadership Development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602435657"/>
                  </a:ext>
                </a:extLst>
              </a:tr>
              <a:tr h="25057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Motivational Strategies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1000369351"/>
                  </a:ext>
                </a:extLst>
              </a:tr>
              <a:tr h="25057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Persuasive Influence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4025975494"/>
                  </a:ext>
                </a:extLst>
              </a:tr>
              <a:tr h="25057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Presentation Mastery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3136638463"/>
                  </a:ext>
                </a:extLst>
              </a:tr>
              <a:tr h="25057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Strategic Relationships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1081482862"/>
                  </a:ext>
                </a:extLst>
              </a:tr>
              <a:tr h="25057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Team Collaboration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1618532000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100" b="1" u="none" strike="noStrike" dirty="0">
                          <a:effectLst/>
                        </a:rPr>
                        <a:t>Visionary Communication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  <a:sym typeface="Wingdings" panose="05000000000000000000" pitchFamily="2" charset="2"/>
                        </a:rPr>
                        <a:t>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cs typeface="+mn-cs"/>
                      </a:endParaRPr>
                    </a:p>
                  </a:txBody>
                  <a:tcPr marL="4347" marR="4347" marT="4347" marB="0" anchor="ctr"/>
                </a:tc>
                <a:extLst>
                  <a:ext uri="{0D108BD9-81ED-4DB2-BD59-A6C34878D82A}">
                    <a16:rowId xmlns:a16="http://schemas.microsoft.com/office/drawing/2014/main" val="264018363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64587E1-6CB7-412E-BE0F-2EE2AB654705}"/>
              </a:ext>
            </a:extLst>
          </p:cNvPr>
          <p:cNvSpPr txBox="1"/>
          <p:nvPr/>
        </p:nvSpPr>
        <p:spPr>
          <a:xfrm>
            <a:off x="1066800" y="869123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</a:t>
            </a:r>
            <a:r>
              <a:rPr lang="en-US" dirty="0"/>
              <a:t> Required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03BDE6-4288-4011-976E-EC3FF36C0D59}"/>
              </a:ext>
            </a:extLst>
          </p:cNvPr>
          <p:cNvSpPr txBox="1"/>
          <p:nvPr/>
        </p:nvSpPr>
        <p:spPr>
          <a:xfrm>
            <a:off x="2845999" y="86912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</a:t>
            </a:r>
            <a:r>
              <a:rPr lang="en-US" dirty="0"/>
              <a:t> Optional</a:t>
            </a:r>
          </a:p>
        </p:txBody>
      </p:sp>
    </p:spTree>
    <p:extLst>
      <p:ext uri="{BB962C8B-B14F-4D97-AF65-F5344CB8AC3E}">
        <p14:creationId xmlns:p14="http://schemas.microsoft.com/office/powerpoint/2010/main" val="2144697638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Basic">
  <a:themeElements>
    <a:clrScheme name="Basic 14">
      <a:dk1>
        <a:srgbClr val="000000"/>
      </a:dk1>
      <a:lt1>
        <a:srgbClr val="FFFFFF"/>
      </a:lt1>
      <a:dk2>
        <a:srgbClr val="004165"/>
      </a:dk2>
      <a:lt2>
        <a:srgbClr val="808080"/>
      </a:lt2>
      <a:accent1>
        <a:srgbClr val="772432"/>
      </a:accent1>
      <a:accent2>
        <a:srgbClr val="004165"/>
      </a:accent2>
      <a:accent3>
        <a:srgbClr val="FFFFFF"/>
      </a:accent3>
      <a:accent4>
        <a:srgbClr val="000000"/>
      </a:accent4>
      <a:accent5>
        <a:srgbClr val="BDACAD"/>
      </a:accent5>
      <a:accent6>
        <a:srgbClr val="003A5B"/>
      </a:accent6>
      <a:hlink>
        <a:srgbClr val="CD202C"/>
      </a:hlink>
      <a:folHlink>
        <a:srgbClr val="CD202C"/>
      </a:folHlink>
    </a:clrScheme>
    <a:fontScheme name="Basic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s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 13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F2DF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14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CD202C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 15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pacer">
  <a:themeElements>
    <a:clrScheme name="Spacer 13">
      <a:dk1>
        <a:srgbClr val="000000"/>
      </a:dk1>
      <a:lt1>
        <a:srgbClr val="FFFFFF"/>
      </a:lt1>
      <a:dk2>
        <a:srgbClr val="004165"/>
      </a:dk2>
      <a:lt2>
        <a:srgbClr val="808080"/>
      </a:lt2>
      <a:accent1>
        <a:srgbClr val="772432"/>
      </a:accent1>
      <a:accent2>
        <a:srgbClr val="004165"/>
      </a:accent2>
      <a:accent3>
        <a:srgbClr val="FFFFFF"/>
      </a:accent3>
      <a:accent4>
        <a:srgbClr val="000000"/>
      </a:accent4>
      <a:accent5>
        <a:srgbClr val="BDACAD"/>
      </a:accent5>
      <a:accent6>
        <a:srgbClr val="003A5B"/>
      </a:accent6>
      <a:hlink>
        <a:srgbClr val="CD202C"/>
      </a:hlink>
      <a:folHlink>
        <a:srgbClr val="CD202C"/>
      </a:folHlink>
    </a:clrScheme>
    <a:fontScheme name="Spac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pac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r 13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CD202C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r 14">
        <a:dk1>
          <a:srgbClr val="000000"/>
        </a:dk1>
        <a:lt1>
          <a:srgbClr val="FFFFFF"/>
        </a:lt1>
        <a:dk2>
          <a:srgbClr val="004165"/>
        </a:dk2>
        <a:lt2>
          <a:srgbClr val="808080"/>
        </a:lt2>
        <a:accent1>
          <a:srgbClr val="772432"/>
        </a:accent1>
        <a:accent2>
          <a:srgbClr val="004165"/>
        </a:accent2>
        <a:accent3>
          <a:srgbClr val="FFFFFF"/>
        </a:accent3>
        <a:accent4>
          <a:srgbClr val="000000"/>
        </a:accent4>
        <a:accent5>
          <a:srgbClr val="BDACAD"/>
        </a:accent5>
        <a:accent6>
          <a:srgbClr val="003A5B"/>
        </a:accent6>
        <a:hlink>
          <a:srgbClr val="A9B2B1"/>
        </a:hlink>
        <a:folHlink>
          <a:srgbClr val="CD20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</TotalTime>
  <Words>608</Words>
  <Application>Microsoft Office PowerPoint</Application>
  <PresentationFormat>On-screen Show (4:3)</PresentationFormat>
  <Paragraphs>549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Webdings</vt:lpstr>
      <vt:lpstr>Wingdings</vt:lpstr>
      <vt:lpstr>ヒラギノ角ゴ Pro W3</vt:lpstr>
      <vt:lpstr>Basic</vt:lpstr>
      <vt:lpstr>Spacer</vt:lpstr>
      <vt:lpstr>Pathways – Path/Project Relationships</vt:lpstr>
      <vt:lpstr>PowerPoint Presentation</vt:lpstr>
      <vt:lpstr>PowerPoint Presentation</vt:lpstr>
      <vt:lpstr>PowerPoint Presentation</vt:lpstr>
    </vt:vector>
  </TitlesOfParts>
  <Company>Toastmasters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Diana Helms</dc:creator>
  <cp:lastModifiedBy>Joseph hofmann</cp:lastModifiedBy>
  <cp:revision>84</cp:revision>
  <cp:lastPrinted>2017-11-17T21:58:15Z</cp:lastPrinted>
  <dcterms:created xsi:type="dcterms:W3CDTF">2011-08-11T18:02:08Z</dcterms:created>
  <dcterms:modified xsi:type="dcterms:W3CDTF">2017-12-09T03:03:25Z</dcterms:modified>
</cp:coreProperties>
</file>